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25"/>
  </p:notesMasterIdLst>
  <p:handoutMasterIdLst>
    <p:handoutMasterId r:id="rId26"/>
  </p:handoutMasterIdLst>
  <p:sldIdLst>
    <p:sldId id="256" r:id="rId2"/>
    <p:sldId id="387" r:id="rId3"/>
    <p:sldId id="418" r:id="rId4"/>
    <p:sldId id="377" r:id="rId5"/>
    <p:sldId id="321" r:id="rId6"/>
    <p:sldId id="487" r:id="rId7"/>
    <p:sldId id="498" r:id="rId8"/>
    <p:sldId id="325" r:id="rId9"/>
    <p:sldId id="327" r:id="rId10"/>
    <p:sldId id="326" r:id="rId11"/>
    <p:sldId id="490" r:id="rId12"/>
    <p:sldId id="491" r:id="rId13"/>
    <p:sldId id="492" r:id="rId14"/>
    <p:sldId id="488" r:id="rId15"/>
    <p:sldId id="489" r:id="rId16"/>
    <p:sldId id="495" r:id="rId17"/>
    <p:sldId id="493" r:id="rId18"/>
    <p:sldId id="494" r:id="rId19"/>
    <p:sldId id="352" r:id="rId20"/>
    <p:sldId id="320" r:id="rId21"/>
    <p:sldId id="497" r:id="rId22"/>
    <p:sldId id="406" r:id="rId23"/>
    <p:sldId id="394" r:id="rId24"/>
  </p:sldIdLst>
  <p:sldSz cx="12192000" cy="6858000"/>
  <p:notesSz cx="6858000" cy="9144000"/>
  <p:defaultTextStyle>
    <a:defPPr>
      <a:defRPr lang="en-US"/>
    </a:defPPr>
    <a:lvl1pPr algn="l" rtl="0" fontAlgn="base">
      <a:spcBef>
        <a:spcPct val="20000"/>
      </a:spcBef>
      <a:spcAft>
        <a:spcPct val="0"/>
      </a:spcAft>
      <a:buChar char="•"/>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20000"/>
      </a:spcBef>
      <a:spcAft>
        <a:spcPct val="0"/>
      </a:spcAft>
      <a:buChar char="•"/>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20000"/>
      </a:spcBef>
      <a:spcAft>
        <a:spcPct val="0"/>
      </a:spcAft>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20000"/>
      </a:spcBef>
      <a:spcAft>
        <a:spcPct val="0"/>
      </a:spcAft>
      <a:buChar char="•"/>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20000"/>
      </a:spcBef>
      <a:spcAft>
        <a:spcPct val="0"/>
      </a:spcAft>
      <a:buChar char="•"/>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0D1BC6"/>
    <a:srgbClr val="3531C6"/>
    <a:srgbClr val="4472C4"/>
    <a:srgbClr val="ADD09D"/>
    <a:srgbClr val="CC0000"/>
    <a:srgbClr val="FF0000"/>
    <a:srgbClr val="000000"/>
    <a:srgbClr val="1038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36"/>
    <p:restoredTop sz="81156" autoAdjust="0"/>
  </p:normalViewPr>
  <p:slideViewPr>
    <p:cSldViewPr>
      <p:cViewPr varScale="1">
        <p:scale>
          <a:sx n="102" d="100"/>
          <a:sy n="102" d="100"/>
        </p:scale>
        <p:origin x="1112" y="192"/>
      </p:cViewPr>
      <p:guideLst>
        <p:guide orient="horz" pos="2112"/>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EE7DB8A-5242-43F9-A8E5-D26EC568AD71}" type="datetime1">
              <a:rPr lang="en-US" altLang="en-US"/>
              <a:pPr/>
              <a:t>11/8/19</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1A72FD5-FA5D-44F1-B333-08C9A100AEA9}"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buFontTx/>
              <a:buNone/>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spcBef>
                <a:spcPct val="0"/>
              </a:spcBef>
              <a:buFontTx/>
              <a:buNone/>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0"/>
              </a:spcBef>
              <a:buFontTx/>
              <a:buNone/>
              <a:defRPr sz="1200"/>
            </a:lvl1pPr>
          </a:lstStyle>
          <a:p>
            <a:fld id="{1A2BBC41-B6CB-4FE4-8BA9-8E2D2352077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28"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11B5E6-C16C-4239-AA64-93E7B82EB14D}" type="slidenum">
              <a:rPr lang="en-US" altLang="en-US" sz="1200"/>
              <a:pPr/>
              <a:t>1</a:t>
            </a:fld>
            <a:endParaRPr lang="en-US" altLang="en-US" sz="120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BBC41-B6CB-4FE4-8BA9-8E2D2352077A}" type="slidenum">
              <a:rPr lang="en-US" altLang="en-US" smtClean="0"/>
              <a:pPr/>
              <a:t>12</a:t>
            </a:fld>
            <a:endParaRPr lang="en-US" altLang="en-US"/>
          </a:p>
        </p:txBody>
      </p:sp>
    </p:spTree>
    <p:extLst>
      <p:ext uri="{BB962C8B-B14F-4D97-AF65-F5344CB8AC3E}">
        <p14:creationId xmlns:p14="http://schemas.microsoft.com/office/powerpoint/2010/main" val="502409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BBC41-B6CB-4FE4-8BA9-8E2D2352077A}" type="slidenum">
              <a:rPr lang="en-US" altLang="en-US" smtClean="0"/>
              <a:pPr/>
              <a:t>13</a:t>
            </a:fld>
            <a:endParaRPr lang="en-US" altLang="en-US"/>
          </a:p>
        </p:txBody>
      </p:sp>
    </p:spTree>
    <p:extLst>
      <p:ext uri="{BB962C8B-B14F-4D97-AF65-F5344CB8AC3E}">
        <p14:creationId xmlns:p14="http://schemas.microsoft.com/office/powerpoint/2010/main" val="3301670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BBC41-B6CB-4FE4-8BA9-8E2D2352077A}" type="slidenum">
              <a:rPr lang="en-US" altLang="en-US" smtClean="0"/>
              <a:pPr/>
              <a:t>14</a:t>
            </a:fld>
            <a:endParaRPr lang="en-US" altLang="en-US"/>
          </a:p>
        </p:txBody>
      </p:sp>
    </p:spTree>
    <p:extLst>
      <p:ext uri="{BB962C8B-B14F-4D97-AF65-F5344CB8AC3E}">
        <p14:creationId xmlns:p14="http://schemas.microsoft.com/office/powerpoint/2010/main" val="468285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2BBC41-B6CB-4FE4-8BA9-8E2D2352077A}" type="slidenum">
              <a:rPr lang="en-US" altLang="en-US" smtClean="0"/>
              <a:pPr/>
              <a:t>15</a:t>
            </a:fld>
            <a:endParaRPr lang="en-US" altLang="en-US"/>
          </a:p>
        </p:txBody>
      </p:sp>
    </p:spTree>
    <p:extLst>
      <p:ext uri="{BB962C8B-B14F-4D97-AF65-F5344CB8AC3E}">
        <p14:creationId xmlns:p14="http://schemas.microsoft.com/office/powerpoint/2010/main" val="3533364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BBC41-B6CB-4FE4-8BA9-8E2D2352077A}" type="slidenum">
              <a:rPr lang="en-US" altLang="en-US" smtClean="0"/>
              <a:pPr/>
              <a:t>16</a:t>
            </a:fld>
            <a:endParaRPr lang="en-US" altLang="en-US"/>
          </a:p>
        </p:txBody>
      </p:sp>
    </p:spTree>
    <p:extLst>
      <p:ext uri="{BB962C8B-B14F-4D97-AF65-F5344CB8AC3E}">
        <p14:creationId xmlns:p14="http://schemas.microsoft.com/office/powerpoint/2010/main" val="137027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BBC41-B6CB-4FE4-8BA9-8E2D2352077A}" type="slidenum">
              <a:rPr lang="en-US" altLang="en-US" smtClean="0"/>
              <a:pPr/>
              <a:t>17</a:t>
            </a:fld>
            <a:endParaRPr lang="en-US" altLang="en-US"/>
          </a:p>
        </p:txBody>
      </p:sp>
    </p:spTree>
    <p:extLst>
      <p:ext uri="{BB962C8B-B14F-4D97-AF65-F5344CB8AC3E}">
        <p14:creationId xmlns:p14="http://schemas.microsoft.com/office/powerpoint/2010/main" val="120851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BBC41-B6CB-4FE4-8BA9-8E2D2352077A}" type="slidenum">
              <a:rPr lang="en-US" altLang="en-US" smtClean="0"/>
              <a:pPr/>
              <a:t>18</a:t>
            </a:fld>
            <a:endParaRPr lang="en-US" altLang="en-US"/>
          </a:p>
        </p:txBody>
      </p:sp>
    </p:spTree>
    <p:extLst>
      <p:ext uri="{BB962C8B-B14F-4D97-AF65-F5344CB8AC3E}">
        <p14:creationId xmlns:p14="http://schemas.microsoft.com/office/powerpoint/2010/main" val="345276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11B5E6-C16C-4239-AA64-93E7B82EB14D}" type="slidenum">
              <a:rPr lang="en-US" altLang="en-US" sz="1200"/>
              <a:pPr/>
              <a:t>19</a:t>
            </a:fld>
            <a:endParaRPr lang="en-US" altLang="en-US" sz="1200"/>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10457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Space Policy Directive 2 directed review of a lot of space-related regulatory authority with an aim of streamlining regulation.</a:t>
            </a:r>
          </a:p>
          <a:p>
            <a:endParaRPr lang="en-US" dirty="0"/>
          </a:p>
          <a:p>
            <a:r>
              <a:rPr lang="en-US" dirty="0"/>
              <a:t>Space Policy Directive 3 is a policy document with intention of moving civil SSA to Commerce, using catalog data from JSPOC, along with data from other sources.</a:t>
            </a:r>
          </a:p>
          <a:p>
            <a:endParaRPr lang="en-US" dirty="0"/>
          </a:p>
          <a:p>
            <a:r>
              <a:rPr lang="en-US" dirty="0"/>
              <a:t>DoD is not listed since doesn’t directly regulate launches, but participates in the interagency as relevant.</a:t>
            </a:r>
          </a:p>
          <a:p>
            <a:endParaRPr lang="en-US" dirty="0"/>
          </a:p>
          <a:p>
            <a:pPr marL="285750" indent="-285750"/>
            <a:r>
              <a:rPr lang="en-US" sz="1200" dirty="0">
                <a:cs typeface="Arial"/>
              </a:rPr>
              <a:t>Outer Space Treaty makes launching states responsible for their government and commercial space activities.</a:t>
            </a:r>
          </a:p>
          <a:p>
            <a:pPr marL="285750" indent="-285750"/>
            <a:r>
              <a:rPr lang="en-US" sz="1200" dirty="0">
                <a:cs typeface="Arial"/>
              </a:rPr>
              <a:t>Satellite-level (as opposed to maneuver level) authorization, no SWIM, NAS, or governmental traffic control.</a:t>
            </a:r>
          </a:p>
          <a:p>
            <a:pPr marL="285750" indent="-285750"/>
            <a:r>
              <a:rPr lang="en-US" sz="1200" dirty="0">
                <a:cs typeface="Arial"/>
              </a:rPr>
              <a:t>Significant freedom of movement for operators, emphasis on enabling coordination rather than control</a:t>
            </a:r>
          </a:p>
          <a:p>
            <a:pPr marL="285750" indent="-285750">
              <a:buFont typeface="Arial"/>
              <a:buChar char="•"/>
            </a:pPr>
            <a:r>
              <a:rPr lang="en-US" sz="1200" dirty="0">
                <a:cs typeface="Arial"/>
              </a:rPr>
              <a:t>Ad-hoc structures have developed to provide STM/SSA services</a:t>
            </a:r>
          </a:p>
          <a:p>
            <a:endParaRPr lang="en-US" dirty="0"/>
          </a:p>
        </p:txBody>
      </p:sp>
      <p:sp>
        <p:nvSpPr>
          <p:cNvPr id="4" name="Slide Number Placeholder 3"/>
          <p:cNvSpPr>
            <a:spLocks noGrp="1"/>
          </p:cNvSpPr>
          <p:nvPr>
            <p:ph type="sldNum" sz="quarter" idx="10"/>
          </p:nvPr>
        </p:nvSpPr>
        <p:spPr/>
        <p:txBody>
          <a:bodyPr/>
          <a:lstStyle/>
          <a:p>
            <a:fld id="{1A2BBC41-B6CB-4FE4-8BA9-8E2D2352077A}" type="slidenum">
              <a:rPr lang="en-US" altLang="en-US" smtClean="0"/>
              <a:pPr/>
              <a:t>20</a:t>
            </a:fld>
            <a:endParaRPr lang="en-US" altLang="en-US"/>
          </a:p>
        </p:txBody>
      </p:sp>
    </p:spTree>
    <p:extLst>
      <p:ext uri="{BB962C8B-B14F-4D97-AF65-F5344CB8AC3E}">
        <p14:creationId xmlns:p14="http://schemas.microsoft.com/office/powerpoint/2010/main" val="958424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BBC41-B6CB-4FE4-8BA9-8E2D2352077A}" type="slidenum">
              <a:rPr lang="en-US" altLang="en-US" smtClean="0"/>
              <a:pPr/>
              <a:t>21</a:t>
            </a:fld>
            <a:endParaRPr lang="en-US" altLang="en-US"/>
          </a:p>
        </p:txBody>
      </p:sp>
    </p:spTree>
    <p:extLst>
      <p:ext uri="{BB962C8B-B14F-4D97-AF65-F5344CB8AC3E}">
        <p14:creationId xmlns:p14="http://schemas.microsoft.com/office/powerpoint/2010/main" val="3795280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10"/>
          </p:nvPr>
        </p:nvSpPr>
        <p:spPr/>
        <p:txBody>
          <a:bodyPr/>
          <a:lstStyle/>
          <a:p>
            <a:fld id="{1A2BBC41-B6CB-4FE4-8BA9-8E2D2352077A}" type="slidenum">
              <a:rPr lang="en-US" altLang="en-US" smtClean="0"/>
              <a:pPr/>
              <a:t>3</a:t>
            </a:fld>
            <a:endParaRPr lang="en-US" altLang="en-US"/>
          </a:p>
        </p:txBody>
      </p:sp>
    </p:spTree>
    <p:extLst>
      <p:ext uri="{BB962C8B-B14F-4D97-AF65-F5344CB8AC3E}">
        <p14:creationId xmlns:p14="http://schemas.microsoft.com/office/powerpoint/2010/main" val="2668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You might think that when you put something into an orbit, it stays there. Not true, it's a dynamic environment. </a:t>
            </a:r>
          </a:p>
          <a:p>
            <a:endParaRPr lang="en-US" dirty="0">
              <a:latin typeface="Calibri"/>
              <a:cs typeface="Calibri"/>
            </a:endParaRPr>
          </a:p>
          <a:p>
            <a:r>
              <a:rPr lang="en-US" dirty="0">
                <a:latin typeface="Calibri"/>
                <a:cs typeface="Calibri"/>
              </a:rPr>
              <a:t>Things in an orbit don't stay in that orbit, due to perturbations. State vectors have to be continuously updated with new observations, and errors grow with time squared. </a:t>
            </a:r>
          </a:p>
          <a:p>
            <a:endParaRPr lang="en-US" dirty="0">
              <a:latin typeface="Calibri"/>
              <a:cs typeface="Calibri"/>
            </a:endParaRPr>
          </a:p>
          <a:p>
            <a:r>
              <a:rPr lang="en-US" dirty="0">
                <a:latin typeface="Calibri"/>
                <a:cs typeface="Calibri"/>
              </a:rPr>
              <a:t>The main effect is all the false alarms. You have to maneuver to get out of the way,</a:t>
            </a:r>
            <a:r>
              <a:rPr lang="en-US" baseline="0" dirty="0">
                <a:latin typeface="Calibri"/>
                <a:cs typeface="Calibri"/>
              </a:rPr>
              <a:t> imposing costs. </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1A2BBC41-B6CB-4FE4-8BA9-8E2D2352077A}" type="slidenum">
              <a:rPr lang="en-US" altLang="en-US"/>
              <a:pPr/>
              <a:t>23</a:t>
            </a:fld>
            <a:endParaRPr lang="en-US" altLang="en-US"/>
          </a:p>
        </p:txBody>
      </p:sp>
    </p:spTree>
    <p:extLst>
      <p:ext uri="{BB962C8B-B14F-4D97-AF65-F5344CB8AC3E}">
        <p14:creationId xmlns:p14="http://schemas.microsoft.com/office/powerpoint/2010/main" val="1401785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BBC41-B6CB-4FE4-8BA9-8E2D2352077A}" type="slidenum">
              <a:rPr lang="en-US" altLang="en-US" smtClean="0"/>
              <a:pPr/>
              <a:t>4</a:t>
            </a:fld>
            <a:endParaRPr lang="en-US" altLang="en-US"/>
          </a:p>
        </p:txBody>
      </p:sp>
    </p:spTree>
    <p:extLst>
      <p:ext uri="{BB962C8B-B14F-4D97-AF65-F5344CB8AC3E}">
        <p14:creationId xmlns:p14="http://schemas.microsoft.com/office/powerpoint/2010/main" val="2716723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BBC41-B6CB-4FE4-8BA9-8E2D2352077A}" type="slidenum">
              <a:rPr lang="en-US" altLang="en-US" smtClean="0"/>
              <a:pPr/>
              <a:t>5</a:t>
            </a:fld>
            <a:endParaRPr lang="en-US" altLang="en-US"/>
          </a:p>
        </p:txBody>
      </p:sp>
    </p:spTree>
    <p:extLst>
      <p:ext uri="{BB962C8B-B14F-4D97-AF65-F5344CB8AC3E}">
        <p14:creationId xmlns:p14="http://schemas.microsoft.com/office/powerpoint/2010/main" val="3099721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A2BBC41-B6CB-4FE4-8BA9-8E2D2352077A}" type="slidenum">
              <a:rPr lang="en-US" altLang="en-US" smtClean="0"/>
              <a:pPr/>
              <a:t>6</a:t>
            </a:fld>
            <a:endParaRPr lang="en-US" altLang="en-US"/>
          </a:p>
        </p:txBody>
      </p:sp>
    </p:spTree>
    <p:extLst>
      <p:ext uri="{BB962C8B-B14F-4D97-AF65-F5344CB8AC3E}">
        <p14:creationId xmlns:p14="http://schemas.microsoft.com/office/powerpoint/2010/main" val="2304254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1A2BBC41-B6CB-4FE4-8BA9-8E2D2352077A}" type="slidenum">
              <a:rPr lang="en-US" altLang="en-US" smtClean="0"/>
              <a:pPr/>
              <a:t>7</a:t>
            </a:fld>
            <a:endParaRPr lang="en-US" altLang="en-US"/>
          </a:p>
        </p:txBody>
      </p:sp>
    </p:spTree>
    <p:extLst>
      <p:ext uri="{BB962C8B-B14F-4D97-AF65-F5344CB8AC3E}">
        <p14:creationId xmlns:p14="http://schemas.microsoft.com/office/powerpoint/2010/main" val="4232413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BBC41-B6CB-4FE4-8BA9-8E2D2352077A}" type="slidenum">
              <a:rPr lang="en-US" altLang="en-US" smtClean="0"/>
              <a:pPr/>
              <a:t>8</a:t>
            </a:fld>
            <a:endParaRPr lang="en-US" altLang="en-US"/>
          </a:p>
        </p:txBody>
      </p:sp>
    </p:spTree>
    <p:extLst>
      <p:ext uri="{BB962C8B-B14F-4D97-AF65-F5344CB8AC3E}">
        <p14:creationId xmlns:p14="http://schemas.microsoft.com/office/powerpoint/2010/main" val="4126833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BBC41-B6CB-4FE4-8BA9-8E2D2352077A}" type="slidenum">
              <a:rPr lang="en-US" altLang="en-US" smtClean="0"/>
              <a:pPr/>
              <a:t>10</a:t>
            </a:fld>
            <a:endParaRPr lang="en-US" altLang="en-US"/>
          </a:p>
        </p:txBody>
      </p:sp>
    </p:spTree>
    <p:extLst>
      <p:ext uri="{BB962C8B-B14F-4D97-AF65-F5344CB8AC3E}">
        <p14:creationId xmlns:p14="http://schemas.microsoft.com/office/powerpoint/2010/main" val="2038495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BBC41-B6CB-4FE4-8BA9-8E2D2352077A}" type="slidenum">
              <a:rPr lang="en-US" altLang="en-US" smtClean="0"/>
              <a:pPr/>
              <a:t>11</a:t>
            </a:fld>
            <a:endParaRPr lang="en-US" altLang="en-US"/>
          </a:p>
        </p:txBody>
      </p:sp>
    </p:spTree>
    <p:extLst>
      <p:ext uri="{BB962C8B-B14F-4D97-AF65-F5344CB8AC3E}">
        <p14:creationId xmlns:p14="http://schemas.microsoft.com/office/powerpoint/2010/main" val="1698021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1944B14-EE1F-469A-B001-84CCDED6FC28}"/>
              </a:ext>
            </a:extLst>
          </p:cNvPr>
          <p:cNvSpPr/>
          <p:nvPr userDrawn="1"/>
        </p:nvSpPr>
        <p:spPr>
          <a:xfrm>
            <a:off x="0" y="0"/>
            <a:ext cx="533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Picture 2" descr="https://orbitaldebris.jsc.nasa.gov/images/beehives/leo1280.jpg">
            <a:extLst>
              <a:ext uri="{FF2B5EF4-FFF2-40B4-BE49-F238E27FC236}">
                <a16:creationId xmlns:a16="http://schemas.microsoft.com/office/drawing/2014/main" id="{8023CB56-25E5-4DB0-ACE2-AC5392EA3A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meatb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1800" y="200028"/>
            <a:ext cx="1371666" cy="117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23555" name="Rectangle 3"/>
          <p:cNvSpPr>
            <a:spLocks noGrp="1" noChangeArrowheads="1"/>
          </p:cNvSpPr>
          <p:nvPr>
            <p:ph type="subTitle" idx="1"/>
          </p:nvPr>
        </p:nvSpPr>
        <p:spPr>
          <a:xfrm>
            <a:off x="1828800" y="3886200"/>
            <a:ext cx="8534400" cy="1752600"/>
          </a:xfrm>
        </p:spPr>
        <p:txBody>
          <a:bodyPr/>
          <a:lstStyle>
            <a:lvl1pPr marL="0" indent="0" algn="ctr">
              <a:buFont typeface="Symbol" pitchFamily="28" charset="2"/>
              <a:buNone/>
              <a:defRPr/>
            </a:lvl1pPr>
          </a:lstStyle>
          <a:p>
            <a:r>
              <a:rPr lang="en-US"/>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p>
        </p:txBody>
      </p:sp>
      <p:sp>
        <p:nvSpPr>
          <p:cNvPr id="9" name="Rectangle 5"/>
          <p:cNvSpPr>
            <a:spLocks noGrp="1" noChangeArrowheads="1"/>
          </p:cNvSpPr>
          <p:nvPr>
            <p:ph type="ftr" sz="quarter" idx="11"/>
          </p:nvPr>
        </p:nvSpPr>
        <p:spPr/>
        <p:txBody>
          <a:bodyPr/>
          <a:lstStyle>
            <a:lvl1pPr>
              <a:defRPr/>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fld id="{3BA858DC-3647-4C9E-82EB-59EF4009D2B4}" type="slidenum">
              <a:rPr lang="en-US" altLang="en-US"/>
              <a:pPr/>
              <a:t>‹#›</a:t>
            </a:fld>
            <a:endParaRPr lang="en-US" altLang="en-US"/>
          </a:p>
        </p:txBody>
      </p:sp>
    </p:spTree>
    <p:extLst>
      <p:ext uri="{BB962C8B-B14F-4D97-AF65-F5344CB8AC3E}">
        <p14:creationId xmlns:p14="http://schemas.microsoft.com/office/powerpoint/2010/main" val="3957756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1A6076B-003B-4E6D-8BC5-E7311AB43744}" type="slidenum">
              <a:rPr lang="en-US" altLang="en-US"/>
              <a:pPr/>
              <a:t>‹#›</a:t>
            </a:fld>
            <a:endParaRPr lang="en-US" altLang="en-US"/>
          </a:p>
        </p:txBody>
      </p:sp>
    </p:spTree>
    <p:extLst>
      <p:ext uri="{BB962C8B-B14F-4D97-AF65-F5344CB8AC3E}">
        <p14:creationId xmlns:p14="http://schemas.microsoft.com/office/powerpoint/2010/main" val="3079574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152400"/>
            <a:ext cx="2692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874000"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BBFF6B-67CC-46BC-8FAE-479AD1D27AAA}" type="slidenum">
              <a:rPr lang="en-US" altLang="en-US"/>
              <a:pPr/>
              <a:t>‹#›</a:t>
            </a:fld>
            <a:endParaRPr lang="en-US" altLang="en-US"/>
          </a:p>
        </p:txBody>
      </p:sp>
    </p:spTree>
    <p:extLst>
      <p:ext uri="{BB962C8B-B14F-4D97-AF65-F5344CB8AC3E}">
        <p14:creationId xmlns:p14="http://schemas.microsoft.com/office/powerpoint/2010/main" val="787491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101CF58-B2CE-4756-BBA0-8E6FD95FE785}" type="slidenum">
              <a:rPr lang="en-US" altLang="en-US"/>
              <a:pPr/>
              <a:t>‹#›</a:t>
            </a:fld>
            <a:endParaRPr lang="en-US" altLang="en-US"/>
          </a:p>
        </p:txBody>
      </p:sp>
    </p:spTree>
    <p:extLst>
      <p:ext uri="{BB962C8B-B14F-4D97-AF65-F5344CB8AC3E}">
        <p14:creationId xmlns:p14="http://schemas.microsoft.com/office/powerpoint/2010/main" val="3786300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1057E54-AD4C-4FC7-BDC4-9D40602545C3}" type="slidenum">
              <a:rPr lang="en-US" altLang="en-US"/>
              <a:pPr/>
              <a:t>‹#›</a:t>
            </a:fld>
            <a:endParaRPr lang="en-US" altLang="en-US"/>
          </a:p>
        </p:txBody>
      </p:sp>
    </p:spTree>
    <p:extLst>
      <p:ext uri="{BB962C8B-B14F-4D97-AF65-F5344CB8AC3E}">
        <p14:creationId xmlns:p14="http://schemas.microsoft.com/office/powerpoint/2010/main" val="2760722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876300"/>
            <a:ext cx="5283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876300"/>
            <a:ext cx="5283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97AA0FA-0072-4BC8-8CB0-FC437A29C785}" type="slidenum">
              <a:rPr lang="en-US" altLang="en-US"/>
              <a:pPr/>
              <a:t>‹#›</a:t>
            </a:fld>
            <a:endParaRPr lang="en-US" altLang="en-US"/>
          </a:p>
        </p:txBody>
      </p:sp>
    </p:spTree>
    <p:extLst>
      <p:ext uri="{BB962C8B-B14F-4D97-AF65-F5344CB8AC3E}">
        <p14:creationId xmlns:p14="http://schemas.microsoft.com/office/powerpoint/2010/main" val="3267727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D44D668-DC21-458B-B7CA-3BD21CE893B8}" type="slidenum">
              <a:rPr lang="en-US" altLang="en-US"/>
              <a:pPr/>
              <a:t>‹#›</a:t>
            </a:fld>
            <a:endParaRPr lang="en-US" altLang="en-US"/>
          </a:p>
        </p:txBody>
      </p:sp>
    </p:spTree>
    <p:extLst>
      <p:ext uri="{BB962C8B-B14F-4D97-AF65-F5344CB8AC3E}">
        <p14:creationId xmlns:p14="http://schemas.microsoft.com/office/powerpoint/2010/main" val="4279019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C4770A-74F2-4922-8A2B-19EF8F131C49}" type="slidenum">
              <a:rPr lang="en-US" altLang="en-US"/>
              <a:pPr/>
              <a:t>‹#›</a:t>
            </a:fld>
            <a:endParaRPr lang="en-US" altLang="en-US"/>
          </a:p>
        </p:txBody>
      </p:sp>
    </p:spTree>
    <p:extLst>
      <p:ext uri="{BB962C8B-B14F-4D97-AF65-F5344CB8AC3E}">
        <p14:creationId xmlns:p14="http://schemas.microsoft.com/office/powerpoint/2010/main" val="990816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ECB7F8F-9FBC-4D73-9296-EA8F05429288}" type="slidenum">
              <a:rPr lang="en-US" altLang="en-US"/>
              <a:pPr/>
              <a:t>‹#›</a:t>
            </a:fld>
            <a:endParaRPr lang="en-US" altLang="en-US"/>
          </a:p>
        </p:txBody>
      </p:sp>
    </p:spTree>
    <p:extLst>
      <p:ext uri="{BB962C8B-B14F-4D97-AF65-F5344CB8AC3E}">
        <p14:creationId xmlns:p14="http://schemas.microsoft.com/office/powerpoint/2010/main" val="2483332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76085D6-9ADB-4C04-9AAD-7B72085BCC73}" type="slidenum">
              <a:rPr lang="en-US" altLang="en-US"/>
              <a:pPr/>
              <a:t>‹#›</a:t>
            </a:fld>
            <a:endParaRPr lang="en-US" altLang="en-US"/>
          </a:p>
        </p:txBody>
      </p:sp>
    </p:spTree>
    <p:extLst>
      <p:ext uri="{BB962C8B-B14F-4D97-AF65-F5344CB8AC3E}">
        <p14:creationId xmlns:p14="http://schemas.microsoft.com/office/powerpoint/2010/main" val="378816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853BACF-FEB5-4A53-951D-0D2C1EB13BF7}" type="slidenum">
              <a:rPr lang="en-US" altLang="en-US"/>
              <a:pPr/>
              <a:t>‹#›</a:t>
            </a:fld>
            <a:endParaRPr lang="en-US" altLang="en-US"/>
          </a:p>
        </p:txBody>
      </p:sp>
    </p:spTree>
    <p:extLst>
      <p:ext uri="{BB962C8B-B14F-4D97-AF65-F5344CB8AC3E}">
        <p14:creationId xmlns:p14="http://schemas.microsoft.com/office/powerpoint/2010/main" val="625541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16000" y="152400"/>
            <a:ext cx="10363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876300"/>
            <a:ext cx="1076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buFontTx/>
              <a:buNone/>
              <a:defRPr sz="1400">
                <a:latin typeface="Arial" pitchFamily="-106" charset="0"/>
                <a:ea typeface="ＭＳ Ｐゴシック" pitchFamily="-106" charset="-128"/>
                <a:cs typeface="ＭＳ Ｐゴシック" pitchFamily="-106" charset="-128"/>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buFontTx/>
              <a:buNone/>
              <a:defRPr sz="1400">
                <a:latin typeface="Arial" pitchFamily="-106" charset="0"/>
                <a:ea typeface="ＭＳ Ｐゴシック" pitchFamily="-106" charset="-128"/>
                <a:cs typeface="ＭＳ Ｐゴシック" pitchFamily="-106" charset="-128"/>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buFontTx/>
              <a:buNone/>
              <a:defRPr sz="1400"/>
            </a:lvl1pPr>
          </a:lstStyle>
          <a:p>
            <a:fld id="{5951C069-262A-4CD0-B53B-D3A430D51D3F}" type="slidenum">
              <a:rPr lang="en-US" altLang="en-US"/>
              <a:pPr/>
              <a:t>‹#›</a:t>
            </a:fld>
            <a:endParaRPr lang="en-US" altLang="en-US"/>
          </a:p>
        </p:txBody>
      </p:sp>
      <p:sp>
        <p:nvSpPr>
          <p:cNvPr id="1033" name="Line 9"/>
          <p:cNvSpPr>
            <a:spLocks noChangeShapeType="1"/>
          </p:cNvSpPr>
          <p:nvPr/>
        </p:nvSpPr>
        <p:spPr bwMode="auto">
          <a:xfrm flipH="1">
            <a:off x="0" y="830263"/>
            <a:ext cx="12192000" cy="0"/>
          </a:xfrm>
          <a:prstGeom prst="line">
            <a:avLst/>
          </a:prstGeom>
          <a:noFill/>
          <a:ln w="57150" cmpd="thickThin">
            <a:solidFill>
              <a:srgbClr val="000099"/>
            </a:solidFill>
            <a:round/>
            <a:headEnd/>
            <a:tailEnd/>
          </a:ln>
          <a:effectLst/>
        </p:spPr>
        <p:txBody>
          <a:bodyPr wrap="none" anchor="ctr"/>
          <a:lstStyle/>
          <a:p>
            <a:pPr>
              <a:defRPr/>
            </a:pPr>
            <a:endParaRPr lang="en-US" sz="2400">
              <a:latin typeface="Arial" charset="0"/>
              <a:ea typeface="ＭＳ Ｐゴシック" pitchFamily="28" charset="-128"/>
            </a:endParaRPr>
          </a:p>
        </p:txBody>
      </p:sp>
      <p:sp>
        <p:nvSpPr>
          <p:cNvPr id="1034" name="Rectangle 10"/>
          <p:cNvSpPr>
            <a:spLocks noChangeArrowheads="1"/>
          </p:cNvSpPr>
          <p:nvPr/>
        </p:nvSpPr>
        <p:spPr bwMode="auto">
          <a:xfrm>
            <a:off x="11269137" y="6686169"/>
            <a:ext cx="910167" cy="138499"/>
          </a:xfrm>
          <a:prstGeom prst="rect">
            <a:avLst/>
          </a:prstGeom>
          <a:noFill/>
          <a:ln w="9525">
            <a:noFill/>
            <a:miter lim="800000"/>
            <a:headEnd/>
            <a:tailEnd/>
          </a:ln>
          <a:effectLst/>
        </p:spPr>
        <p:txBody>
          <a:bodyPr lIns="0" tIns="0" rIns="0" bIns="0" anchor="b">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fld id="{63C8FD7E-35AA-45B9-AB05-6EE7A83C890E}" type="slidenum">
              <a:rPr lang="en-US" altLang="en-US" sz="900" b="1" i="1" smtClean="0"/>
              <a:pPr algn="ctr">
                <a:spcBef>
                  <a:spcPct val="0"/>
                </a:spcBef>
                <a:buFontTx/>
                <a:buNone/>
              </a:pPr>
              <a:t>‹#›</a:t>
            </a:fld>
            <a:endParaRPr lang="en-US" altLang="en-US" sz="900" b="1" i="1" dirty="0"/>
          </a:p>
        </p:txBody>
      </p:sp>
      <p:sp>
        <p:nvSpPr>
          <p:cNvPr id="1035" name="Text Box 11"/>
          <p:cNvSpPr txBox="1">
            <a:spLocks noChangeArrowheads="1"/>
          </p:cNvSpPr>
          <p:nvPr/>
        </p:nvSpPr>
        <p:spPr bwMode="auto">
          <a:xfrm>
            <a:off x="0" y="6642100"/>
            <a:ext cx="2351926" cy="23083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b="1" i="1" dirty="0"/>
              <a:t>NASA</a:t>
            </a:r>
            <a:r>
              <a:rPr lang="en-US" altLang="en-US" sz="900" b="1" i="1" baseline="0" dirty="0"/>
              <a:t> Ames Space Traffic Management</a:t>
            </a:r>
            <a:endParaRPr lang="en-US" altLang="en-US" sz="900" b="1" dirty="0"/>
          </a:p>
        </p:txBody>
      </p:sp>
      <p:sp>
        <p:nvSpPr>
          <p:cNvPr id="1036" name="Line 12"/>
          <p:cNvSpPr>
            <a:spLocks noChangeShapeType="1"/>
          </p:cNvSpPr>
          <p:nvPr/>
        </p:nvSpPr>
        <p:spPr bwMode="auto">
          <a:xfrm flipH="1" flipV="1">
            <a:off x="0" y="6613525"/>
            <a:ext cx="12192000" cy="0"/>
          </a:xfrm>
          <a:prstGeom prst="line">
            <a:avLst/>
          </a:prstGeom>
          <a:noFill/>
          <a:ln w="57150" cmpd="thinThick">
            <a:solidFill>
              <a:srgbClr val="000099"/>
            </a:solidFill>
            <a:round/>
            <a:headEnd/>
            <a:tailEnd/>
          </a:ln>
          <a:effectLst/>
        </p:spPr>
        <p:txBody>
          <a:bodyPr wrap="none" anchor="ctr"/>
          <a:lstStyle/>
          <a:p>
            <a:pPr>
              <a:defRPr/>
            </a:pPr>
            <a:endParaRPr lang="en-US" sz="2400">
              <a:latin typeface="Arial" charset="0"/>
              <a:ea typeface="ＭＳ Ｐゴシック" pitchFamily="28" charset="-128"/>
            </a:endParaRPr>
          </a:p>
        </p:txBody>
      </p:sp>
      <p:pic>
        <p:nvPicPr>
          <p:cNvPr id="3" name="Picture 14" descr="meatbal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52374" y="42914"/>
            <a:ext cx="839626" cy="71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3"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rtl="0" eaLnBrk="0" fontAlgn="base" hangingPunct="0">
        <a:spcBef>
          <a:spcPct val="0"/>
        </a:spcBef>
        <a:spcAft>
          <a:spcPct val="0"/>
        </a:spcAft>
        <a:defRPr sz="4400">
          <a:solidFill>
            <a:srgbClr val="103881"/>
          </a:solidFill>
          <a:latin typeface="+mj-lt"/>
          <a:ea typeface="+mj-ea"/>
          <a:cs typeface="ＭＳ Ｐゴシック" pitchFamily="-110" charset="-128"/>
        </a:defRPr>
      </a:lvl1pPr>
      <a:lvl2pPr algn="ctr" rtl="0" eaLnBrk="0" fontAlgn="base" hangingPunct="0">
        <a:spcBef>
          <a:spcPct val="0"/>
        </a:spcBef>
        <a:spcAft>
          <a:spcPct val="0"/>
        </a:spcAft>
        <a:defRPr sz="4400">
          <a:solidFill>
            <a:srgbClr val="103881"/>
          </a:solidFill>
          <a:latin typeface="Arial" charset="0"/>
          <a:ea typeface="ＭＳ Ｐゴシック" pitchFamily="28" charset="-128"/>
          <a:cs typeface="ＭＳ Ｐゴシック" pitchFamily="-110" charset="-128"/>
        </a:defRPr>
      </a:lvl2pPr>
      <a:lvl3pPr algn="ctr" rtl="0" eaLnBrk="0" fontAlgn="base" hangingPunct="0">
        <a:spcBef>
          <a:spcPct val="0"/>
        </a:spcBef>
        <a:spcAft>
          <a:spcPct val="0"/>
        </a:spcAft>
        <a:defRPr sz="4400">
          <a:solidFill>
            <a:srgbClr val="103881"/>
          </a:solidFill>
          <a:latin typeface="Arial" charset="0"/>
          <a:ea typeface="ＭＳ Ｐゴシック" pitchFamily="28" charset="-128"/>
          <a:cs typeface="ＭＳ Ｐゴシック" pitchFamily="-110" charset="-128"/>
        </a:defRPr>
      </a:lvl3pPr>
      <a:lvl4pPr algn="ctr" rtl="0" eaLnBrk="0" fontAlgn="base" hangingPunct="0">
        <a:spcBef>
          <a:spcPct val="0"/>
        </a:spcBef>
        <a:spcAft>
          <a:spcPct val="0"/>
        </a:spcAft>
        <a:defRPr sz="4400">
          <a:solidFill>
            <a:srgbClr val="103881"/>
          </a:solidFill>
          <a:latin typeface="Arial" charset="0"/>
          <a:ea typeface="ＭＳ Ｐゴシック" pitchFamily="28" charset="-128"/>
          <a:cs typeface="ＭＳ Ｐゴシック" pitchFamily="-110" charset="-128"/>
        </a:defRPr>
      </a:lvl4pPr>
      <a:lvl5pPr algn="ctr" rtl="0" eaLnBrk="0" fontAlgn="base" hangingPunct="0">
        <a:spcBef>
          <a:spcPct val="0"/>
        </a:spcBef>
        <a:spcAft>
          <a:spcPct val="0"/>
        </a:spcAft>
        <a:defRPr sz="4400">
          <a:solidFill>
            <a:srgbClr val="103881"/>
          </a:solidFill>
          <a:latin typeface="Arial" charset="0"/>
          <a:ea typeface="ＭＳ Ｐゴシック" pitchFamily="28" charset="-128"/>
          <a:cs typeface="ＭＳ Ｐゴシック" pitchFamily="-110" charset="-128"/>
        </a:defRPr>
      </a:lvl5pPr>
      <a:lvl6pPr marL="457200" algn="ctr" rtl="0" fontAlgn="base">
        <a:spcBef>
          <a:spcPct val="0"/>
        </a:spcBef>
        <a:spcAft>
          <a:spcPct val="0"/>
        </a:spcAft>
        <a:defRPr sz="4400">
          <a:solidFill>
            <a:srgbClr val="103881"/>
          </a:solidFill>
          <a:latin typeface="Arial" charset="0"/>
          <a:ea typeface="ＭＳ Ｐゴシック" pitchFamily="28" charset="-128"/>
        </a:defRPr>
      </a:lvl6pPr>
      <a:lvl7pPr marL="914400" algn="ctr" rtl="0" fontAlgn="base">
        <a:spcBef>
          <a:spcPct val="0"/>
        </a:spcBef>
        <a:spcAft>
          <a:spcPct val="0"/>
        </a:spcAft>
        <a:defRPr sz="4400">
          <a:solidFill>
            <a:srgbClr val="103881"/>
          </a:solidFill>
          <a:latin typeface="Arial" charset="0"/>
          <a:ea typeface="ＭＳ Ｐゴシック" pitchFamily="28" charset="-128"/>
        </a:defRPr>
      </a:lvl7pPr>
      <a:lvl8pPr marL="1371600" algn="ctr" rtl="0" fontAlgn="base">
        <a:spcBef>
          <a:spcPct val="0"/>
        </a:spcBef>
        <a:spcAft>
          <a:spcPct val="0"/>
        </a:spcAft>
        <a:defRPr sz="4400">
          <a:solidFill>
            <a:srgbClr val="103881"/>
          </a:solidFill>
          <a:latin typeface="Arial" charset="0"/>
          <a:ea typeface="ＭＳ Ｐゴシック" pitchFamily="28" charset="-128"/>
        </a:defRPr>
      </a:lvl8pPr>
      <a:lvl9pPr marL="1828800" algn="ctr" rtl="0" fontAlgn="base">
        <a:spcBef>
          <a:spcPct val="0"/>
        </a:spcBef>
        <a:spcAft>
          <a:spcPct val="0"/>
        </a:spcAft>
        <a:defRPr sz="4400">
          <a:solidFill>
            <a:srgbClr val="103881"/>
          </a:solidFill>
          <a:latin typeface="Arial" charset="0"/>
          <a:ea typeface="ＭＳ Ｐゴシック" pitchFamily="28" charset="-128"/>
        </a:defRPr>
      </a:lvl9pPr>
    </p:titleStyle>
    <p:bodyStyle>
      <a:lvl1pPr marL="342900" indent="-342900" algn="l" rtl="0" eaLnBrk="0" fontAlgn="base" hangingPunct="0">
        <a:spcBef>
          <a:spcPct val="20000"/>
        </a:spcBef>
        <a:spcAft>
          <a:spcPct val="0"/>
        </a:spcAft>
        <a:buClr>
          <a:srgbClr val="103881"/>
        </a:buClr>
        <a:buFont typeface="Symbol" panose="05050102010706020507" pitchFamily="18" charset="2"/>
        <a:buChar char=""/>
        <a:defRPr sz="3200">
          <a:solidFill>
            <a:schemeClr val="tx1"/>
          </a:solidFill>
          <a:latin typeface="+mn-lt"/>
          <a:ea typeface="+mn-ea"/>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5.em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Sreeja.Nag@nasa.gov"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mailto:David.d.Murakami@nasa.g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jpeg"/><Relationship Id="rId2" Type="http://schemas.openxmlformats.org/officeDocument/2006/relationships/notesSlide" Target="../notesSlides/notesSlide3.xml"/><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utm.arc.nasa.gov/index.s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15240" y="457200"/>
            <a:ext cx="5943600" cy="1143000"/>
          </a:xfrm>
          <a:noFill/>
        </p:spPr>
        <p:txBody>
          <a:bodyPr/>
          <a:lstStyle/>
          <a:p>
            <a:pPr eaLnBrk="1" hangingPunct="1"/>
            <a:r>
              <a:rPr lang="en-US" altLang="en-US" sz="2800" b="1" dirty="0">
                <a:solidFill>
                  <a:schemeClr val="bg1"/>
                </a:solidFill>
              </a:rPr>
              <a:t>Prototyping Operational Autonomy for Space Traffic Management</a:t>
            </a:r>
            <a:endParaRPr lang="en-US" altLang="en-US" sz="2800" dirty="0">
              <a:solidFill>
                <a:schemeClr val="bg1"/>
              </a:solidFill>
            </a:endParaRPr>
          </a:p>
        </p:txBody>
      </p:sp>
      <p:sp>
        <p:nvSpPr>
          <p:cNvPr id="15363" name="Rectangle 3"/>
          <p:cNvSpPr>
            <a:spLocks noGrp="1" noChangeArrowheads="1"/>
          </p:cNvSpPr>
          <p:nvPr>
            <p:ph type="subTitle" idx="1"/>
          </p:nvPr>
        </p:nvSpPr>
        <p:spPr>
          <a:xfrm>
            <a:off x="152400" y="2514600"/>
            <a:ext cx="5562600" cy="685800"/>
          </a:xfrm>
        </p:spPr>
        <p:txBody>
          <a:bodyPr/>
          <a:lstStyle/>
          <a:p>
            <a:pPr eaLnBrk="1" hangingPunct="1"/>
            <a:r>
              <a:rPr lang="en-GB" sz="2400" b="1" dirty="0">
                <a:solidFill>
                  <a:srgbClr val="FFC000"/>
                </a:solidFill>
              </a:rPr>
              <a:t>Sreeja Nag</a:t>
            </a:r>
            <a:endParaRPr lang="en-GB" sz="2400" b="1" baseline="30000" dirty="0">
              <a:solidFill>
                <a:srgbClr val="FFC000"/>
              </a:solidFill>
            </a:endParaRPr>
          </a:p>
          <a:p>
            <a:pPr eaLnBrk="1" hangingPunct="1"/>
            <a:endParaRPr lang="en-GB" sz="2400" baseline="30000" dirty="0">
              <a:solidFill>
                <a:srgbClr val="FFC000"/>
              </a:solidFill>
            </a:endParaRPr>
          </a:p>
          <a:p>
            <a:pPr eaLnBrk="1" hangingPunct="1"/>
            <a:endParaRPr lang="en-GB" sz="2400" baseline="30000" dirty="0">
              <a:solidFill>
                <a:srgbClr val="FFC000"/>
              </a:solidFill>
            </a:endParaRPr>
          </a:p>
          <a:p>
            <a:pPr eaLnBrk="1" hangingPunct="1"/>
            <a:r>
              <a:rPr lang="en-GB" sz="2000" dirty="0">
                <a:solidFill>
                  <a:srgbClr val="FFC000"/>
                </a:solidFill>
              </a:rPr>
              <a:t>David D. Murakami, </a:t>
            </a:r>
            <a:r>
              <a:rPr lang="en-GB" sz="2000" dirty="0" err="1">
                <a:solidFill>
                  <a:srgbClr val="FFC000"/>
                </a:solidFill>
              </a:rPr>
              <a:t>Nimesh</a:t>
            </a:r>
            <a:r>
              <a:rPr lang="en-GB" sz="2000" dirty="0">
                <a:solidFill>
                  <a:srgbClr val="FFC000"/>
                </a:solidFill>
              </a:rPr>
              <a:t> A. Marker, </a:t>
            </a:r>
          </a:p>
          <a:p>
            <a:pPr eaLnBrk="1" hangingPunct="1"/>
            <a:r>
              <a:rPr lang="en-GB" sz="2000" dirty="0">
                <a:solidFill>
                  <a:srgbClr val="FFC000"/>
                </a:solidFill>
              </a:rPr>
              <a:t>Miles T. </a:t>
            </a:r>
            <a:r>
              <a:rPr lang="en-GB" sz="2000" dirty="0" err="1">
                <a:solidFill>
                  <a:srgbClr val="FFC000"/>
                </a:solidFill>
              </a:rPr>
              <a:t>Lifson</a:t>
            </a:r>
            <a:r>
              <a:rPr lang="en-GB" sz="2000" dirty="0">
                <a:solidFill>
                  <a:srgbClr val="FFC000"/>
                </a:solidFill>
              </a:rPr>
              <a:t>, </a:t>
            </a:r>
            <a:r>
              <a:rPr lang="en-GB" sz="2000" dirty="0" err="1">
                <a:solidFill>
                  <a:srgbClr val="FFC000"/>
                </a:solidFill>
              </a:rPr>
              <a:t>Parimal</a:t>
            </a:r>
            <a:r>
              <a:rPr lang="en-GB" sz="2000" dirty="0">
                <a:solidFill>
                  <a:srgbClr val="FFC000"/>
                </a:solidFill>
              </a:rPr>
              <a:t> H. </a:t>
            </a:r>
            <a:r>
              <a:rPr lang="en-GB" sz="2000" dirty="0" err="1">
                <a:solidFill>
                  <a:srgbClr val="FFC000"/>
                </a:solidFill>
              </a:rPr>
              <a:t>Kopardekar</a:t>
            </a:r>
            <a:endParaRPr lang="en-US" sz="2000" dirty="0">
              <a:solidFill>
                <a:srgbClr val="FFC000"/>
              </a:solidFill>
            </a:endParaRPr>
          </a:p>
          <a:p>
            <a:pPr eaLnBrk="1" hangingPunct="1">
              <a:buFont typeface="Symbol" panose="05050102010706020507" pitchFamily="18" charset="2"/>
              <a:buNone/>
            </a:pPr>
            <a:endParaRPr lang="en-US" altLang="en-US" sz="2400" dirty="0">
              <a:solidFill>
                <a:srgbClr val="FFC000"/>
              </a:solidFill>
            </a:endParaRPr>
          </a:p>
        </p:txBody>
      </p:sp>
      <p:sp>
        <p:nvSpPr>
          <p:cNvPr id="4" name="Rectangle 3">
            <a:extLst>
              <a:ext uri="{FF2B5EF4-FFF2-40B4-BE49-F238E27FC236}">
                <a16:creationId xmlns:a16="http://schemas.microsoft.com/office/drawing/2014/main" id="{A60F80AF-1934-E945-A848-6EA3D29F9273}"/>
              </a:ext>
            </a:extLst>
          </p:cNvPr>
          <p:cNvSpPr txBox="1">
            <a:spLocks noChangeArrowheads="1"/>
          </p:cNvSpPr>
          <p:nvPr/>
        </p:nvSpPr>
        <p:spPr bwMode="auto">
          <a:xfrm>
            <a:off x="9372600" y="6324600"/>
            <a:ext cx="2819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103881"/>
              </a:buClr>
              <a:buFont typeface="Symbol" pitchFamily="28" charset="2"/>
              <a:buNone/>
              <a:defRPr sz="3200">
                <a:solidFill>
                  <a:schemeClr val="tx1"/>
                </a:solidFill>
                <a:latin typeface="+mn-lt"/>
                <a:ea typeface="+mn-ea"/>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buFont typeface="Symbol" panose="05050102010706020507" pitchFamily="18" charset="2"/>
              <a:buNone/>
            </a:pPr>
            <a:r>
              <a:rPr lang="en-US" altLang="en-US" sz="2400" kern="0">
                <a:solidFill>
                  <a:schemeClr val="bg1"/>
                </a:solidFill>
              </a:rPr>
              <a:t>October 21, 2019</a:t>
            </a:r>
            <a:endParaRPr lang="en-US" altLang="en-US" sz="2400" kern="0" dirty="0">
              <a:solidFill>
                <a:schemeClr val="bg1"/>
              </a:solidFill>
            </a:endParaRPr>
          </a:p>
        </p:txBody>
      </p:sp>
      <p:sp>
        <p:nvSpPr>
          <p:cNvPr id="5" name="Rectangle 2">
            <a:extLst>
              <a:ext uri="{FF2B5EF4-FFF2-40B4-BE49-F238E27FC236}">
                <a16:creationId xmlns:a16="http://schemas.microsoft.com/office/drawing/2014/main" id="{5D1D1511-2738-0F44-AFD5-B9C11DFF05B8}"/>
              </a:ext>
            </a:extLst>
          </p:cNvPr>
          <p:cNvSpPr txBox="1">
            <a:spLocks noChangeArrowheads="1"/>
          </p:cNvSpPr>
          <p:nvPr/>
        </p:nvSpPr>
        <p:spPr bwMode="auto">
          <a:xfrm>
            <a:off x="-45720" y="5402580"/>
            <a:ext cx="594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103881"/>
                </a:solidFill>
                <a:latin typeface="+mj-lt"/>
                <a:ea typeface="+mj-ea"/>
                <a:cs typeface="ＭＳ Ｐゴシック" pitchFamily="-110" charset="-128"/>
              </a:defRPr>
            </a:lvl1pPr>
            <a:lvl2pPr algn="ctr" rtl="0" eaLnBrk="0" fontAlgn="base" hangingPunct="0">
              <a:spcBef>
                <a:spcPct val="0"/>
              </a:spcBef>
              <a:spcAft>
                <a:spcPct val="0"/>
              </a:spcAft>
              <a:defRPr sz="4400">
                <a:solidFill>
                  <a:srgbClr val="103881"/>
                </a:solidFill>
                <a:latin typeface="Arial" charset="0"/>
                <a:ea typeface="ＭＳ Ｐゴシック" pitchFamily="28" charset="-128"/>
                <a:cs typeface="ＭＳ Ｐゴシック" pitchFamily="-110" charset="-128"/>
              </a:defRPr>
            </a:lvl2pPr>
            <a:lvl3pPr algn="ctr" rtl="0" eaLnBrk="0" fontAlgn="base" hangingPunct="0">
              <a:spcBef>
                <a:spcPct val="0"/>
              </a:spcBef>
              <a:spcAft>
                <a:spcPct val="0"/>
              </a:spcAft>
              <a:defRPr sz="4400">
                <a:solidFill>
                  <a:srgbClr val="103881"/>
                </a:solidFill>
                <a:latin typeface="Arial" charset="0"/>
                <a:ea typeface="ＭＳ Ｐゴシック" pitchFamily="28" charset="-128"/>
                <a:cs typeface="ＭＳ Ｐゴシック" pitchFamily="-110" charset="-128"/>
              </a:defRPr>
            </a:lvl3pPr>
            <a:lvl4pPr algn="ctr" rtl="0" eaLnBrk="0" fontAlgn="base" hangingPunct="0">
              <a:spcBef>
                <a:spcPct val="0"/>
              </a:spcBef>
              <a:spcAft>
                <a:spcPct val="0"/>
              </a:spcAft>
              <a:defRPr sz="4400">
                <a:solidFill>
                  <a:srgbClr val="103881"/>
                </a:solidFill>
                <a:latin typeface="Arial" charset="0"/>
                <a:ea typeface="ＭＳ Ｐゴシック" pitchFamily="28" charset="-128"/>
                <a:cs typeface="ＭＳ Ｐゴシック" pitchFamily="-110" charset="-128"/>
              </a:defRPr>
            </a:lvl4pPr>
            <a:lvl5pPr algn="ctr" rtl="0" eaLnBrk="0" fontAlgn="base" hangingPunct="0">
              <a:spcBef>
                <a:spcPct val="0"/>
              </a:spcBef>
              <a:spcAft>
                <a:spcPct val="0"/>
              </a:spcAft>
              <a:defRPr sz="4400">
                <a:solidFill>
                  <a:srgbClr val="103881"/>
                </a:solidFill>
                <a:latin typeface="Arial" charset="0"/>
                <a:ea typeface="ＭＳ Ｐゴシック" pitchFamily="28" charset="-128"/>
                <a:cs typeface="ＭＳ Ｐゴシック" pitchFamily="-110" charset="-128"/>
              </a:defRPr>
            </a:lvl5pPr>
            <a:lvl6pPr marL="457200" algn="ctr" rtl="0" fontAlgn="base">
              <a:spcBef>
                <a:spcPct val="0"/>
              </a:spcBef>
              <a:spcAft>
                <a:spcPct val="0"/>
              </a:spcAft>
              <a:defRPr sz="4400">
                <a:solidFill>
                  <a:srgbClr val="103881"/>
                </a:solidFill>
                <a:latin typeface="Arial" charset="0"/>
                <a:ea typeface="ＭＳ Ｐゴシック" pitchFamily="28" charset="-128"/>
              </a:defRPr>
            </a:lvl6pPr>
            <a:lvl7pPr marL="914400" algn="ctr" rtl="0" fontAlgn="base">
              <a:spcBef>
                <a:spcPct val="0"/>
              </a:spcBef>
              <a:spcAft>
                <a:spcPct val="0"/>
              </a:spcAft>
              <a:defRPr sz="4400">
                <a:solidFill>
                  <a:srgbClr val="103881"/>
                </a:solidFill>
                <a:latin typeface="Arial" charset="0"/>
                <a:ea typeface="ＭＳ Ｐゴシック" pitchFamily="28" charset="-128"/>
              </a:defRPr>
            </a:lvl7pPr>
            <a:lvl8pPr marL="1371600" algn="ctr" rtl="0" fontAlgn="base">
              <a:spcBef>
                <a:spcPct val="0"/>
              </a:spcBef>
              <a:spcAft>
                <a:spcPct val="0"/>
              </a:spcAft>
              <a:defRPr sz="4400">
                <a:solidFill>
                  <a:srgbClr val="103881"/>
                </a:solidFill>
                <a:latin typeface="Arial" charset="0"/>
                <a:ea typeface="ＭＳ Ｐゴシック" pitchFamily="28" charset="-128"/>
              </a:defRPr>
            </a:lvl8pPr>
            <a:lvl9pPr marL="1828800" algn="ctr" rtl="0" fontAlgn="base">
              <a:spcBef>
                <a:spcPct val="0"/>
              </a:spcBef>
              <a:spcAft>
                <a:spcPct val="0"/>
              </a:spcAft>
              <a:defRPr sz="4400">
                <a:solidFill>
                  <a:srgbClr val="103881"/>
                </a:solidFill>
                <a:latin typeface="Arial" charset="0"/>
                <a:ea typeface="ＭＳ Ｐゴシック" pitchFamily="28" charset="-128"/>
              </a:defRPr>
            </a:lvl9pPr>
          </a:lstStyle>
          <a:p>
            <a:pPr eaLnBrk="1" hangingPunct="1">
              <a:buNone/>
            </a:pPr>
            <a:r>
              <a:rPr lang="en-US" altLang="en-US" sz="2800" kern="0" dirty="0">
                <a:solidFill>
                  <a:schemeClr val="bg1"/>
                </a:solidFill>
              </a:rPr>
              <a:t>NASA Ames Research Center</a:t>
            </a:r>
          </a:p>
          <a:p>
            <a:pPr eaLnBrk="1" hangingPunct="1">
              <a:buNone/>
            </a:pPr>
            <a:r>
              <a:rPr lang="en-US" altLang="en-US" sz="2800" kern="0" dirty="0">
                <a:solidFill>
                  <a:schemeClr val="bg1"/>
                </a:solidFill>
              </a:rPr>
              <a:t>California, U.S.A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19799-B162-44C4-ACA8-08B11DAA0944}"/>
              </a:ext>
            </a:extLst>
          </p:cNvPr>
          <p:cNvSpPr>
            <a:spLocks noGrp="1"/>
          </p:cNvSpPr>
          <p:nvPr>
            <p:ph type="title"/>
          </p:nvPr>
        </p:nvSpPr>
        <p:spPr>
          <a:xfrm>
            <a:off x="914400" y="62299"/>
            <a:ext cx="10363200" cy="685800"/>
          </a:xfrm>
        </p:spPr>
        <p:txBody>
          <a:bodyPr/>
          <a:lstStyle/>
          <a:p>
            <a:r>
              <a:rPr lang="en-US" sz="4000" b="1" dirty="0"/>
              <a:t>Notional Core STM Architecture</a:t>
            </a:r>
          </a:p>
        </p:txBody>
      </p:sp>
      <p:cxnSp>
        <p:nvCxnSpPr>
          <p:cNvPr id="9" name="Elbow Connector 8"/>
          <p:cNvCxnSpPr/>
          <p:nvPr/>
        </p:nvCxnSpPr>
        <p:spPr bwMode="auto">
          <a:xfrm rot="10800000">
            <a:off x="3307550" y="2222004"/>
            <a:ext cx="883451" cy="749796"/>
          </a:xfrm>
          <a:prstGeom prst="bentConnector3">
            <a:avLst/>
          </a:prstGeom>
          <a:noFill/>
          <a:ln w="9525" cap="flat" cmpd="sng" algn="ctr">
            <a:noFill/>
            <a:prstDash val="solid"/>
            <a:round/>
            <a:headEnd type="none" w="med" len="med"/>
            <a:tailEnd type="triangle"/>
          </a:ln>
          <a:effectLst/>
        </p:spPr>
      </p:cxnSp>
      <p:pic>
        <p:nvPicPr>
          <p:cNvPr id="5" name="Picture 4">
            <a:extLst>
              <a:ext uri="{FF2B5EF4-FFF2-40B4-BE49-F238E27FC236}">
                <a16:creationId xmlns:a16="http://schemas.microsoft.com/office/drawing/2014/main" id="{7588EF38-684D-104C-BFD1-D988498E24FD}"/>
              </a:ext>
            </a:extLst>
          </p:cNvPr>
          <p:cNvPicPr/>
          <p:nvPr/>
        </p:nvPicPr>
        <p:blipFill>
          <a:blip r:embed="rId3"/>
          <a:stretch>
            <a:fillRect/>
          </a:stretch>
        </p:blipFill>
        <p:spPr>
          <a:xfrm>
            <a:off x="1016000" y="914400"/>
            <a:ext cx="10363200" cy="5614601"/>
          </a:xfrm>
          <a:prstGeom prst="rect">
            <a:avLst/>
          </a:prstGeom>
        </p:spPr>
      </p:pic>
    </p:spTree>
    <p:extLst>
      <p:ext uri="{BB962C8B-B14F-4D97-AF65-F5344CB8AC3E}">
        <p14:creationId xmlns:p14="http://schemas.microsoft.com/office/powerpoint/2010/main" val="3127550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19799-B162-44C4-ACA8-08B11DAA0944}"/>
              </a:ext>
            </a:extLst>
          </p:cNvPr>
          <p:cNvSpPr>
            <a:spLocks noGrp="1"/>
          </p:cNvSpPr>
          <p:nvPr>
            <p:ph type="title"/>
          </p:nvPr>
        </p:nvSpPr>
        <p:spPr>
          <a:xfrm>
            <a:off x="914400" y="62299"/>
            <a:ext cx="10363200" cy="685800"/>
          </a:xfrm>
        </p:spPr>
        <p:txBody>
          <a:bodyPr/>
          <a:lstStyle/>
          <a:p>
            <a:r>
              <a:rPr lang="en-US" sz="4000" b="1" dirty="0"/>
              <a:t>STM Prototype</a:t>
            </a:r>
          </a:p>
        </p:txBody>
      </p:sp>
      <p:cxnSp>
        <p:nvCxnSpPr>
          <p:cNvPr id="9" name="Elbow Connector 8"/>
          <p:cNvCxnSpPr/>
          <p:nvPr/>
        </p:nvCxnSpPr>
        <p:spPr bwMode="auto">
          <a:xfrm rot="10800000">
            <a:off x="3307550" y="2222004"/>
            <a:ext cx="883451" cy="749796"/>
          </a:xfrm>
          <a:prstGeom prst="bentConnector3">
            <a:avLst/>
          </a:prstGeom>
          <a:noFill/>
          <a:ln w="9525" cap="flat" cmpd="sng" algn="ctr">
            <a:noFill/>
            <a:prstDash val="solid"/>
            <a:round/>
            <a:headEnd type="none" w="med" len="med"/>
            <a:tailEnd type="triangle"/>
          </a:ln>
          <a:effectLst/>
        </p:spPr>
      </p:cxnSp>
      <p:pic>
        <p:nvPicPr>
          <p:cNvPr id="6" name="Picture 5">
            <a:extLst>
              <a:ext uri="{FF2B5EF4-FFF2-40B4-BE49-F238E27FC236}">
                <a16:creationId xmlns:a16="http://schemas.microsoft.com/office/drawing/2014/main" id="{06173FA4-85D1-BE47-955B-3D8A7696BD75}"/>
              </a:ext>
            </a:extLst>
          </p:cNvPr>
          <p:cNvPicPr/>
          <p:nvPr/>
        </p:nvPicPr>
        <p:blipFill>
          <a:blip r:embed="rId3"/>
          <a:stretch>
            <a:fillRect/>
          </a:stretch>
        </p:blipFill>
        <p:spPr>
          <a:xfrm>
            <a:off x="176891" y="1520547"/>
            <a:ext cx="8724899" cy="4800600"/>
          </a:xfrm>
          <a:prstGeom prst="rect">
            <a:avLst/>
          </a:prstGeom>
        </p:spPr>
      </p:pic>
      <p:sp>
        <p:nvSpPr>
          <p:cNvPr id="3" name="Rectangle 2">
            <a:extLst>
              <a:ext uri="{FF2B5EF4-FFF2-40B4-BE49-F238E27FC236}">
                <a16:creationId xmlns:a16="http://schemas.microsoft.com/office/drawing/2014/main" id="{DB0F506B-9BE7-1C43-93BC-1F01D9CFA1B4}"/>
              </a:ext>
            </a:extLst>
          </p:cNvPr>
          <p:cNvSpPr/>
          <p:nvPr/>
        </p:nvSpPr>
        <p:spPr>
          <a:xfrm>
            <a:off x="8912676" y="956953"/>
            <a:ext cx="3196046" cy="400110"/>
          </a:xfrm>
          <a:prstGeom prst="rect">
            <a:avLst/>
          </a:prstGeom>
        </p:spPr>
        <p:txBody>
          <a:bodyPr wrap="square">
            <a:spAutoFit/>
          </a:bodyPr>
          <a:lstStyle/>
          <a:p>
            <a:endParaRPr lang="en-US" sz="2000" dirty="0">
              <a:latin typeface="+mn-lt"/>
            </a:endParaRPr>
          </a:p>
        </p:txBody>
      </p:sp>
      <p:sp>
        <p:nvSpPr>
          <p:cNvPr id="7" name="Content Placeholder 2">
            <a:extLst>
              <a:ext uri="{FF2B5EF4-FFF2-40B4-BE49-F238E27FC236}">
                <a16:creationId xmlns:a16="http://schemas.microsoft.com/office/drawing/2014/main" id="{98406D3A-E776-D443-ADA9-DD00B7EB1322}"/>
              </a:ext>
            </a:extLst>
          </p:cNvPr>
          <p:cNvSpPr>
            <a:spLocks noGrp="1"/>
          </p:cNvSpPr>
          <p:nvPr>
            <p:ph idx="1"/>
          </p:nvPr>
        </p:nvSpPr>
        <p:spPr>
          <a:xfrm>
            <a:off x="8763000" y="956952"/>
            <a:ext cx="3429000" cy="5215248"/>
          </a:xfrm>
        </p:spPr>
        <p:txBody>
          <a:bodyPr/>
          <a:lstStyle/>
          <a:p>
            <a:r>
              <a:rPr lang="en-GB" sz="2000" dirty="0">
                <a:ea typeface="Calibri" panose="020F0502020204030204" pitchFamily="34" charset="0"/>
              </a:rPr>
              <a:t>Microservices allow the construction of small, independently versioned and scalable customer focused services with specific business goals which communicate with each other over standard protocols with well-defined interfaces</a:t>
            </a:r>
            <a:r>
              <a:rPr lang="en-US" sz="2000" dirty="0"/>
              <a:t> </a:t>
            </a:r>
          </a:p>
          <a:p>
            <a:r>
              <a:rPr lang="en-US" sz="2000" dirty="0"/>
              <a:t>UI, API services, database, web server </a:t>
            </a:r>
            <a:r>
              <a:rPr lang="en-US" sz="2000" dirty="0" err="1"/>
              <a:t>tradespace</a:t>
            </a:r>
            <a:r>
              <a:rPr lang="en-US" sz="2000" dirty="0"/>
              <a:t> study + selection</a:t>
            </a:r>
          </a:p>
          <a:p>
            <a:r>
              <a:rPr lang="en-US" sz="2000" dirty="0"/>
              <a:t>Deployed into Docker Containers hosted on a VM</a:t>
            </a:r>
          </a:p>
          <a:p>
            <a:endParaRPr lang="en-US" sz="2000" dirty="0"/>
          </a:p>
        </p:txBody>
      </p:sp>
      <p:sp>
        <p:nvSpPr>
          <p:cNvPr id="4" name="Rectangle 3">
            <a:extLst>
              <a:ext uri="{FF2B5EF4-FFF2-40B4-BE49-F238E27FC236}">
                <a16:creationId xmlns:a16="http://schemas.microsoft.com/office/drawing/2014/main" id="{C7D77CFB-AFA5-7F4D-8A7A-8968AC3A8D47}"/>
              </a:ext>
            </a:extLst>
          </p:cNvPr>
          <p:cNvSpPr/>
          <p:nvPr/>
        </p:nvSpPr>
        <p:spPr>
          <a:xfrm>
            <a:off x="304800" y="1131323"/>
            <a:ext cx="3647152" cy="400110"/>
          </a:xfrm>
          <a:prstGeom prst="rect">
            <a:avLst/>
          </a:prstGeom>
        </p:spPr>
        <p:txBody>
          <a:bodyPr wrap="none">
            <a:spAutoFit/>
          </a:bodyPr>
          <a:lstStyle/>
          <a:p>
            <a:pPr>
              <a:buNone/>
            </a:pPr>
            <a:r>
              <a:rPr lang="en-US" sz="2000" i="1" dirty="0"/>
              <a:t>Prototype Functional Diagram:</a:t>
            </a:r>
          </a:p>
        </p:txBody>
      </p:sp>
    </p:spTree>
    <p:extLst>
      <p:ext uri="{BB962C8B-B14F-4D97-AF65-F5344CB8AC3E}">
        <p14:creationId xmlns:p14="http://schemas.microsoft.com/office/powerpoint/2010/main" val="60904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19799-B162-44C4-ACA8-08B11DAA0944}"/>
              </a:ext>
            </a:extLst>
          </p:cNvPr>
          <p:cNvSpPr>
            <a:spLocks noGrp="1"/>
          </p:cNvSpPr>
          <p:nvPr>
            <p:ph type="title"/>
          </p:nvPr>
        </p:nvSpPr>
        <p:spPr>
          <a:xfrm>
            <a:off x="914400" y="62299"/>
            <a:ext cx="10363200" cy="685800"/>
          </a:xfrm>
        </p:spPr>
        <p:txBody>
          <a:bodyPr/>
          <a:lstStyle/>
          <a:p>
            <a:r>
              <a:rPr lang="en-US" sz="4000" b="1" dirty="0"/>
              <a:t>STM Prototype</a:t>
            </a:r>
          </a:p>
        </p:txBody>
      </p:sp>
      <p:cxnSp>
        <p:nvCxnSpPr>
          <p:cNvPr id="9" name="Elbow Connector 8"/>
          <p:cNvCxnSpPr/>
          <p:nvPr/>
        </p:nvCxnSpPr>
        <p:spPr bwMode="auto">
          <a:xfrm rot="10800000">
            <a:off x="3307550" y="2222004"/>
            <a:ext cx="883451" cy="749796"/>
          </a:xfrm>
          <a:prstGeom prst="bentConnector3">
            <a:avLst/>
          </a:prstGeom>
          <a:noFill/>
          <a:ln w="9525" cap="flat" cmpd="sng" algn="ctr">
            <a:noFill/>
            <a:prstDash val="solid"/>
            <a:round/>
            <a:headEnd type="none" w="med" len="med"/>
            <a:tailEnd type="triangle"/>
          </a:ln>
          <a:effectLst/>
        </p:spPr>
      </p:cxnSp>
      <p:sp>
        <p:nvSpPr>
          <p:cNvPr id="3" name="Rectangle 2">
            <a:extLst>
              <a:ext uri="{FF2B5EF4-FFF2-40B4-BE49-F238E27FC236}">
                <a16:creationId xmlns:a16="http://schemas.microsoft.com/office/drawing/2014/main" id="{DB0F506B-9BE7-1C43-93BC-1F01D9CFA1B4}"/>
              </a:ext>
            </a:extLst>
          </p:cNvPr>
          <p:cNvSpPr/>
          <p:nvPr/>
        </p:nvSpPr>
        <p:spPr>
          <a:xfrm>
            <a:off x="8912676" y="956953"/>
            <a:ext cx="3196046" cy="400110"/>
          </a:xfrm>
          <a:prstGeom prst="rect">
            <a:avLst/>
          </a:prstGeom>
        </p:spPr>
        <p:txBody>
          <a:bodyPr wrap="square">
            <a:spAutoFit/>
          </a:bodyPr>
          <a:lstStyle/>
          <a:p>
            <a:endParaRPr lang="en-US" sz="2000" dirty="0">
              <a:latin typeface="+mn-lt"/>
            </a:endParaRPr>
          </a:p>
        </p:txBody>
      </p:sp>
      <p:pic>
        <p:nvPicPr>
          <p:cNvPr id="10" name="Picture 9">
            <a:extLst>
              <a:ext uri="{FF2B5EF4-FFF2-40B4-BE49-F238E27FC236}">
                <a16:creationId xmlns:a16="http://schemas.microsoft.com/office/drawing/2014/main" id="{BA9C736F-2CB7-E943-9F15-C36BEB731336}"/>
              </a:ext>
            </a:extLst>
          </p:cNvPr>
          <p:cNvPicPr/>
          <p:nvPr/>
        </p:nvPicPr>
        <p:blipFill>
          <a:blip r:embed="rId3"/>
          <a:stretch>
            <a:fillRect/>
          </a:stretch>
        </p:blipFill>
        <p:spPr>
          <a:xfrm>
            <a:off x="2057401" y="956952"/>
            <a:ext cx="9753600" cy="5566333"/>
          </a:xfrm>
          <a:prstGeom prst="rect">
            <a:avLst/>
          </a:prstGeom>
        </p:spPr>
      </p:pic>
      <p:sp>
        <p:nvSpPr>
          <p:cNvPr id="11" name="Rectangle 10">
            <a:extLst>
              <a:ext uri="{FF2B5EF4-FFF2-40B4-BE49-F238E27FC236}">
                <a16:creationId xmlns:a16="http://schemas.microsoft.com/office/drawing/2014/main" id="{2E9AB148-31AE-4549-89FC-71F72962D5A6}"/>
              </a:ext>
            </a:extLst>
          </p:cNvPr>
          <p:cNvSpPr/>
          <p:nvPr/>
        </p:nvSpPr>
        <p:spPr>
          <a:xfrm>
            <a:off x="176918" y="989313"/>
            <a:ext cx="3831498" cy="400110"/>
          </a:xfrm>
          <a:prstGeom prst="rect">
            <a:avLst/>
          </a:prstGeom>
        </p:spPr>
        <p:txBody>
          <a:bodyPr wrap="none">
            <a:spAutoFit/>
          </a:bodyPr>
          <a:lstStyle/>
          <a:p>
            <a:pPr>
              <a:buNone/>
            </a:pPr>
            <a:r>
              <a:rPr lang="en-US" sz="2000" i="1" dirty="0"/>
              <a:t>Prototype Deployment Diagram:</a:t>
            </a:r>
          </a:p>
        </p:txBody>
      </p:sp>
    </p:spTree>
    <p:extLst>
      <p:ext uri="{BB962C8B-B14F-4D97-AF65-F5344CB8AC3E}">
        <p14:creationId xmlns:p14="http://schemas.microsoft.com/office/powerpoint/2010/main" val="2383070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19799-B162-44C4-ACA8-08B11DAA0944}"/>
              </a:ext>
            </a:extLst>
          </p:cNvPr>
          <p:cNvSpPr>
            <a:spLocks noGrp="1"/>
          </p:cNvSpPr>
          <p:nvPr>
            <p:ph type="title"/>
          </p:nvPr>
        </p:nvSpPr>
        <p:spPr>
          <a:xfrm>
            <a:off x="0" y="76199"/>
            <a:ext cx="11277600" cy="671899"/>
          </a:xfrm>
        </p:spPr>
        <p:txBody>
          <a:bodyPr/>
          <a:lstStyle/>
          <a:p>
            <a:r>
              <a:rPr lang="en-US" sz="3600" b="1" dirty="0"/>
              <a:t>Conjunction Assessment &amp; Collision Avoidance</a:t>
            </a:r>
          </a:p>
        </p:txBody>
      </p:sp>
      <p:cxnSp>
        <p:nvCxnSpPr>
          <p:cNvPr id="9" name="Elbow Connector 8"/>
          <p:cNvCxnSpPr/>
          <p:nvPr/>
        </p:nvCxnSpPr>
        <p:spPr bwMode="auto">
          <a:xfrm rot="10800000">
            <a:off x="3307550" y="2222004"/>
            <a:ext cx="883451" cy="749796"/>
          </a:xfrm>
          <a:prstGeom prst="bentConnector3">
            <a:avLst/>
          </a:prstGeom>
          <a:noFill/>
          <a:ln w="9525" cap="flat" cmpd="sng" algn="ctr">
            <a:noFill/>
            <a:prstDash val="solid"/>
            <a:round/>
            <a:headEnd type="none" w="med" len="med"/>
            <a:tailEnd type="triangle"/>
          </a:ln>
          <a:effectLst/>
        </p:spPr>
      </p:cxnSp>
      <p:sp>
        <p:nvSpPr>
          <p:cNvPr id="3" name="Rectangle 2">
            <a:extLst>
              <a:ext uri="{FF2B5EF4-FFF2-40B4-BE49-F238E27FC236}">
                <a16:creationId xmlns:a16="http://schemas.microsoft.com/office/drawing/2014/main" id="{DB0F506B-9BE7-1C43-93BC-1F01D9CFA1B4}"/>
              </a:ext>
            </a:extLst>
          </p:cNvPr>
          <p:cNvSpPr/>
          <p:nvPr/>
        </p:nvSpPr>
        <p:spPr>
          <a:xfrm>
            <a:off x="8912676" y="956953"/>
            <a:ext cx="3196046" cy="400110"/>
          </a:xfrm>
          <a:prstGeom prst="rect">
            <a:avLst/>
          </a:prstGeom>
        </p:spPr>
        <p:txBody>
          <a:bodyPr wrap="square">
            <a:spAutoFit/>
          </a:bodyPr>
          <a:lstStyle/>
          <a:p>
            <a:endParaRPr lang="en-US" sz="2000" dirty="0">
              <a:latin typeface="+mn-lt"/>
            </a:endParaRPr>
          </a:p>
        </p:txBody>
      </p:sp>
      <p:sp>
        <p:nvSpPr>
          <p:cNvPr id="7" name="Content Placeholder 2">
            <a:extLst>
              <a:ext uri="{FF2B5EF4-FFF2-40B4-BE49-F238E27FC236}">
                <a16:creationId xmlns:a16="http://schemas.microsoft.com/office/drawing/2014/main" id="{98406D3A-E776-D443-ADA9-DD00B7EB1322}"/>
              </a:ext>
            </a:extLst>
          </p:cNvPr>
          <p:cNvSpPr>
            <a:spLocks noGrp="1"/>
          </p:cNvSpPr>
          <p:nvPr>
            <p:ph idx="1"/>
          </p:nvPr>
        </p:nvSpPr>
        <p:spPr>
          <a:xfrm>
            <a:off x="457200" y="1143000"/>
            <a:ext cx="11734800" cy="5029200"/>
          </a:xfrm>
        </p:spPr>
        <p:txBody>
          <a:bodyPr/>
          <a:lstStyle/>
          <a:p>
            <a:pPr marL="0" indent="0">
              <a:buNone/>
            </a:pPr>
            <a:r>
              <a:rPr lang="en-US" sz="2400" dirty="0">
                <a:ea typeface="Calibri" panose="020F0502020204030204" pitchFamily="34" charset="0"/>
              </a:rPr>
              <a:t>Example CAS and Automated Manuever Advisor:</a:t>
            </a:r>
          </a:p>
          <a:p>
            <a:r>
              <a:rPr lang="en-US" sz="2400" dirty="0">
                <a:ea typeface="Calibri" panose="020F0502020204030204" pitchFamily="34" charset="0"/>
              </a:rPr>
              <a:t>Conjunction Screening and Encounter Identification</a:t>
            </a:r>
          </a:p>
          <a:p>
            <a:pPr lvl="1"/>
            <a:r>
              <a:rPr lang="en-US" sz="2000" dirty="0">
                <a:ea typeface="Calibri" panose="020F0502020204030204" pitchFamily="34" charset="0"/>
              </a:rPr>
              <a:t>STK’s HPOP propagator was used with TLE-derived state vectors for 6 primaries (1-vs-all)</a:t>
            </a:r>
          </a:p>
          <a:p>
            <a:pPr lvl="1"/>
            <a:r>
              <a:rPr lang="en-US" sz="2000" dirty="0">
                <a:ea typeface="Calibri" panose="020F0502020204030204" pitchFamily="34" charset="0"/>
              </a:rPr>
              <a:t>MATLAB code that automated an instance of AGI STK and </a:t>
            </a:r>
            <a:r>
              <a:rPr lang="en-US" sz="2000" dirty="0" err="1">
                <a:ea typeface="Calibri" panose="020F0502020204030204" pitchFamily="34" charset="0"/>
              </a:rPr>
              <a:t>AdvCAT</a:t>
            </a:r>
            <a:endParaRPr lang="en-US" sz="2000" dirty="0">
              <a:ea typeface="Calibri" panose="020F0502020204030204" pitchFamily="34" charset="0"/>
            </a:endParaRPr>
          </a:p>
          <a:p>
            <a:pPr lvl="1"/>
            <a:r>
              <a:rPr lang="en-US" sz="2000" dirty="0">
                <a:ea typeface="Calibri" panose="020F0502020204030204" pitchFamily="34" charset="0"/>
              </a:rPr>
              <a:t>Primary Conjunctions “do-not-violate” thresholds </a:t>
            </a:r>
            <a:r>
              <a:rPr lang="en-US" sz="2000" dirty="0" err="1">
                <a:ea typeface="Calibri" panose="020F0502020204030204" pitchFamily="34" charset="0"/>
              </a:rPr>
              <a:t>PoC</a:t>
            </a:r>
            <a:r>
              <a:rPr lang="en-US" sz="2000" dirty="0">
                <a:ea typeface="Calibri" panose="020F0502020204030204" pitchFamily="34" charset="0"/>
              </a:rPr>
              <a:t> = 1e-6, s/c ellipse 20 km × 10 km × 5 km</a:t>
            </a:r>
          </a:p>
          <a:p>
            <a:r>
              <a:rPr lang="en-US" sz="2400" dirty="0"/>
              <a:t>Maneuver Generation </a:t>
            </a:r>
          </a:p>
          <a:p>
            <a:pPr lvl="1"/>
            <a:r>
              <a:rPr lang="en-US" sz="2000" dirty="0"/>
              <a:t>For </a:t>
            </a:r>
            <a:r>
              <a:rPr lang="el-GR" sz="2000" dirty="0"/>
              <a:t>Δ</a:t>
            </a:r>
            <a:r>
              <a:rPr lang="en-US" sz="2000" dirty="0"/>
              <a:t>V, maneuver location </a:t>
            </a:r>
            <a:r>
              <a:rPr lang="el-GR" sz="2000" dirty="0" err="1"/>
              <a:t>Δθ</a:t>
            </a:r>
            <a:r>
              <a:rPr lang="el-GR" sz="2000" dirty="0"/>
              <a:t> </a:t>
            </a:r>
            <a:r>
              <a:rPr lang="en-US" sz="2000" dirty="0"/>
              <a:t>before the Time to Closest Approach (TCA), find optimal </a:t>
            </a:r>
            <a:r>
              <a:rPr lang="el-GR" sz="2000" dirty="0"/>
              <a:t>Δ</a:t>
            </a:r>
            <a:r>
              <a:rPr lang="en-US" sz="2000" dirty="0"/>
              <a:t>V orientation to max miss distance</a:t>
            </a:r>
          </a:p>
          <a:p>
            <a:pPr lvl="1"/>
            <a:r>
              <a:rPr lang="en-US" sz="2000" dirty="0"/>
              <a:t>Generate </a:t>
            </a:r>
            <a:r>
              <a:rPr lang="en-US" sz="2000" dirty="0" err="1"/>
              <a:t>Maneuever</a:t>
            </a:r>
            <a:r>
              <a:rPr lang="en-US" sz="2000" dirty="0"/>
              <a:t> </a:t>
            </a:r>
            <a:r>
              <a:rPr lang="en-US" sz="2000" dirty="0" err="1"/>
              <a:t>tradespace</a:t>
            </a:r>
            <a:r>
              <a:rPr lang="en-US" sz="2000" dirty="0"/>
              <a:t> </a:t>
            </a:r>
          </a:p>
          <a:p>
            <a:r>
              <a:rPr lang="en-US" sz="2400" dirty="0"/>
              <a:t>Maneuver Planning</a:t>
            </a:r>
          </a:p>
          <a:p>
            <a:pPr lvl="1"/>
            <a:r>
              <a:rPr lang="en-US" sz="2000" dirty="0"/>
              <a:t>Minimize a reward function accounting for all conjunctions</a:t>
            </a:r>
            <a:br>
              <a:rPr lang="en-US" sz="2000" dirty="0"/>
            </a:br>
            <a:r>
              <a:rPr lang="en-US" sz="2000" dirty="0"/>
              <a:t>avoided and created, fuel or other manuever cost</a:t>
            </a:r>
          </a:p>
          <a:p>
            <a:r>
              <a:rPr lang="en-US" sz="2400" dirty="0"/>
              <a:t>Maneuver Screening</a:t>
            </a:r>
          </a:p>
          <a:p>
            <a:pPr lvl="1"/>
            <a:r>
              <a:rPr lang="en-US" sz="2000" dirty="0"/>
              <a:t>For secondary and tertiary conjunctions with all RSOs</a:t>
            </a:r>
          </a:p>
          <a:p>
            <a:endParaRPr lang="en-US" sz="2400" dirty="0"/>
          </a:p>
        </p:txBody>
      </p:sp>
      <p:pic>
        <p:nvPicPr>
          <p:cNvPr id="8" name="Picture 7">
            <a:extLst>
              <a:ext uri="{FF2B5EF4-FFF2-40B4-BE49-F238E27FC236}">
                <a16:creationId xmlns:a16="http://schemas.microsoft.com/office/drawing/2014/main" id="{7799B7E9-95BA-4A5E-B5A7-8F0A0406B18A}"/>
              </a:ext>
            </a:extLst>
          </p:cNvPr>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8001000" y="3953510"/>
            <a:ext cx="3500120" cy="2523490"/>
          </a:xfrm>
          <a:prstGeom prst="rect">
            <a:avLst/>
          </a:prstGeom>
        </p:spPr>
      </p:pic>
    </p:spTree>
    <p:extLst>
      <p:ext uri="{BB962C8B-B14F-4D97-AF65-F5344CB8AC3E}">
        <p14:creationId xmlns:p14="http://schemas.microsoft.com/office/powerpoint/2010/main" val="2567312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50A8AC-ED17-C741-A33D-9D46CEE47BA4}"/>
              </a:ext>
            </a:extLst>
          </p:cNvPr>
          <p:cNvPicPr>
            <a:picLocks noChangeAspect="1"/>
          </p:cNvPicPr>
          <p:nvPr/>
        </p:nvPicPr>
        <p:blipFill>
          <a:blip r:embed="rId3"/>
          <a:stretch>
            <a:fillRect/>
          </a:stretch>
        </p:blipFill>
        <p:spPr>
          <a:xfrm>
            <a:off x="60629" y="894826"/>
            <a:ext cx="9614923" cy="5943600"/>
          </a:xfrm>
          <a:prstGeom prst="rect">
            <a:avLst/>
          </a:prstGeom>
        </p:spPr>
      </p:pic>
      <p:sp>
        <p:nvSpPr>
          <p:cNvPr id="17410" name="Title 1"/>
          <p:cNvSpPr>
            <a:spLocks noGrp="1"/>
          </p:cNvSpPr>
          <p:nvPr>
            <p:ph type="title"/>
          </p:nvPr>
        </p:nvSpPr>
        <p:spPr>
          <a:xfrm>
            <a:off x="2075986" y="1"/>
            <a:ext cx="8618034" cy="914400"/>
          </a:xfrm>
        </p:spPr>
        <p:txBody>
          <a:bodyPr>
            <a:normAutofit fontScale="90000"/>
          </a:bodyPr>
          <a:lstStyle/>
          <a:p>
            <a:r>
              <a:rPr lang="en-US" altLang="en-US" b="1" dirty="0">
                <a:solidFill>
                  <a:srgbClr val="3531C6"/>
                </a:solidFill>
              </a:rPr>
              <a:t>Ames STM Research Environment</a:t>
            </a:r>
          </a:p>
        </p:txBody>
      </p:sp>
      <p:sp>
        <p:nvSpPr>
          <p:cNvPr id="3" name="Content Placeholder 2"/>
          <p:cNvSpPr>
            <a:spLocks noGrp="1"/>
          </p:cNvSpPr>
          <p:nvPr>
            <p:ph sz="half" idx="2"/>
          </p:nvPr>
        </p:nvSpPr>
        <p:spPr>
          <a:xfrm>
            <a:off x="9753599" y="914400"/>
            <a:ext cx="2489199" cy="5943600"/>
          </a:xfrm>
        </p:spPr>
        <p:txBody>
          <a:bodyPr>
            <a:normAutofit fontScale="92500" lnSpcReduction="20000"/>
          </a:bodyPr>
          <a:lstStyle/>
          <a:p>
            <a:pPr marL="0" indent="0">
              <a:buNone/>
            </a:pPr>
            <a:r>
              <a:rPr lang="en-US" sz="2400" i="1" dirty="0">
                <a:solidFill>
                  <a:srgbClr val="21087C"/>
                </a:solidFill>
              </a:rPr>
              <a:t>Objective: Develop and test prototype of STM ecosystem</a:t>
            </a:r>
          </a:p>
          <a:p>
            <a:r>
              <a:rPr lang="en-US" sz="2000" dirty="0"/>
              <a:t>Small-scale lab w/ workstations, server, </a:t>
            </a:r>
            <a:r>
              <a:rPr lang="en-US" sz="2000" dirty="0" err="1"/>
              <a:t>hyperwall</a:t>
            </a:r>
            <a:r>
              <a:rPr lang="en-US" sz="2000" dirty="0"/>
              <a:t> visualization</a:t>
            </a:r>
          </a:p>
          <a:p>
            <a:r>
              <a:rPr lang="en-US" sz="2000" dirty="0"/>
              <a:t>API (</a:t>
            </a:r>
            <a:r>
              <a:rPr lang="en-US" sz="2000" dirty="0" err="1"/>
              <a:t>Swaggerhub</a:t>
            </a:r>
            <a:r>
              <a:rPr lang="en-US" sz="2000" dirty="0"/>
              <a:t>) and user interface development for S3, CAS, SSA, STM Gateway </a:t>
            </a:r>
            <a:r>
              <a:rPr lang="en-US" sz="2000" dirty="0" err="1"/>
              <a:t>microservices</a:t>
            </a:r>
            <a:endParaRPr lang="en-US" sz="2000" dirty="0"/>
          </a:p>
          <a:p>
            <a:r>
              <a:rPr lang="en-US" sz="2000" dirty="0"/>
              <a:t>NASA, AGI, </a:t>
            </a:r>
            <a:r>
              <a:rPr lang="en-US" sz="2000" dirty="0" err="1"/>
              <a:t>MathWorks</a:t>
            </a:r>
            <a:r>
              <a:rPr lang="en-US" sz="2000" dirty="0"/>
              <a:t> software suites</a:t>
            </a:r>
          </a:p>
          <a:p>
            <a:r>
              <a:rPr lang="en-US" sz="2000" dirty="0"/>
              <a:t>Concurrent use as STM decision making/autonomy research platform</a:t>
            </a:r>
          </a:p>
        </p:txBody>
      </p:sp>
      <p:sp>
        <p:nvSpPr>
          <p:cNvPr id="10" name="Rounded Rectangle 9">
            <a:extLst>
              <a:ext uri="{FF2B5EF4-FFF2-40B4-BE49-F238E27FC236}">
                <a16:creationId xmlns:a16="http://schemas.microsoft.com/office/drawing/2014/main" id="{41047C8F-DF74-964B-991E-14F00C8CB2F0}"/>
              </a:ext>
            </a:extLst>
          </p:cNvPr>
          <p:cNvSpPr/>
          <p:nvPr/>
        </p:nvSpPr>
        <p:spPr>
          <a:xfrm>
            <a:off x="2286000" y="2057400"/>
            <a:ext cx="838200" cy="533400"/>
          </a:xfrm>
          <a:prstGeom prst="roundRect">
            <a:avLst/>
          </a:prstGeom>
          <a:solidFill>
            <a:srgbClr val="CC3399"/>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Calibri" panose="020F0502020204030204"/>
              </a:rPr>
              <a:t>CAS</a:t>
            </a:r>
            <a:endPar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93C54E1B-5117-2F40-B9B1-8B8887F6436E}"/>
              </a:ext>
            </a:extLst>
          </p:cNvPr>
          <p:cNvSpPr/>
          <p:nvPr/>
        </p:nvSpPr>
        <p:spPr>
          <a:xfrm>
            <a:off x="7848600" y="2208628"/>
            <a:ext cx="838200" cy="533400"/>
          </a:xfrm>
          <a:prstGeom prst="roundRect">
            <a:avLst/>
          </a:prstGeom>
          <a:solidFill>
            <a:srgbClr val="CC3399"/>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SSA</a:t>
            </a:r>
          </a:p>
        </p:txBody>
      </p:sp>
      <p:sp>
        <p:nvSpPr>
          <p:cNvPr id="12" name="Rounded Rectangle 11">
            <a:extLst>
              <a:ext uri="{FF2B5EF4-FFF2-40B4-BE49-F238E27FC236}">
                <a16:creationId xmlns:a16="http://schemas.microsoft.com/office/drawing/2014/main" id="{388528EF-117E-8645-9DF0-6CAADF55704E}"/>
              </a:ext>
            </a:extLst>
          </p:cNvPr>
          <p:cNvSpPr/>
          <p:nvPr/>
        </p:nvSpPr>
        <p:spPr>
          <a:xfrm>
            <a:off x="9028774" y="2478270"/>
            <a:ext cx="685801" cy="484330"/>
          </a:xfrm>
          <a:prstGeom prst="roundRect">
            <a:avLst/>
          </a:prstGeom>
          <a:solidFill>
            <a:srgbClr val="CC3399"/>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S3</a:t>
            </a:r>
          </a:p>
        </p:txBody>
      </p:sp>
      <p:sp>
        <p:nvSpPr>
          <p:cNvPr id="8" name="Rounded Rectangle 7">
            <a:extLst>
              <a:ext uri="{FF2B5EF4-FFF2-40B4-BE49-F238E27FC236}">
                <a16:creationId xmlns:a16="http://schemas.microsoft.com/office/drawing/2014/main" id="{44E08B19-3D0B-B546-988B-6C2AF0C1EDCA}"/>
              </a:ext>
            </a:extLst>
          </p:cNvPr>
          <p:cNvSpPr/>
          <p:nvPr/>
        </p:nvSpPr>
        <p:spPr>
          <a:xfrm>
            <a:off x="1066800" y="3186835"/>
            <a:ext cx="685801" cy="484330"/>
          </a:xfrm>
          <a:prstGeom prst="roundRect">
            <a:avLst/>
          </a:prstGeom>
          <a:solidFill>
            <a:srgbClr val="CC3399"/>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mn-cs"/>
              </a:rPr>
              <a:t>SG</a:t>
            </a:r>
          </a:p>
        </p:txBody>
      </p:sp>
    </p:spTree>
    <p:extLst>
      <p:ext uri="{BB962C8B-B14F-4D97-AF65-F5344CB8AC3E}">
        <p14:creationId xmlns:p14="http://schemas.microsoft.com/office/powerpoint/2010/main" val="1436343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66616-2B8B-014B-B5B4-628742A2BA76}"/>
              </a:ext>
            </a:extLst>
          </p:cNvPr>
          <p:cNvSpPr>
            <a:spLocks noGrp="1"/>
          </p:cNvSpPr>
          <p:nvPr>
            <p:ph type="title"/>
          </p:nvPr>
        </p:nvSpPr>
        <p:spPr>
          <a:xfrm>
            <a:off x="228600" y="5257800"/>
            <a:ext cx="6410229" cy="762000"/>
          </a:xfrm>
        </p:spPr>
        <p:txBody>
          <a:bodyPr/>
          <a:lstStyle/>
          <a:p>
            <a:r>
              <a:rPr lang="en-US" b="1" dirty="0"/>
              <a:t>Demo</a:t>
            </a:r>
          </a:p>
        </p:txBody>
      </p:sp>
      <p:pic>
        <p:nvPicPr>
          <p:cNvPr id="55" name="Picture 54">
            <a:extLst>
              <a:ext uri="{FF2B5EF4-FFF2-40B4-BE49-F238E27FC236}">
                <a16:creationId xmlns:a16="http://schemas.microsoft.com/office/drawing/2014/main" id="{075AC39B-13E8-0744-826E-CAD943482DA9}"/>
              </a:ext>
            </a:extLst>
          </p:cNvPr>
          <p:cNvPicPr/>
          <p:nvPr/>
        </p:nvPicPr>
        <p:blipFill>
          <a:blip r:embed="rId5"/>
          <a:stretch>
            <a:fillRect/>
          </a:stretch>
        </p:blipFill>
        <p:spPr>
          <a:xfrm>
            <a:off x="7543800" y="63081"/>
            <a:ext cx="4800600" cy="6400800"/>
          </a:xfrm>
          <a:prstGeom prst="rect">
            <a:avLst/>
          </a:prstGeom>
        </p:spPr>
      </p:pic>
      <p:pic>
        <p:nvPicPr>
          <p:cNvPr id="3" name="Online Media 2" descr="IAC_demo_10_17_2019">
            <a:hlinkClick r:id="" action="ppaction://media"/>
            <a:extLst>
              <a:ext uri="{FF2B5EF4-FFF2-40B4-BE49-F238E27FC236}">
                <a16:creationId xmlns:a16="http://schemas.microsoft.com/office/drawing/2014/main" id="{32083199-DAFC-0A44-95D6-98526ACCDD6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394119"/>
            <a:ext cx="7848600" cy="4414838"/>
          </a:xfrm>
          <a:prstGeom prst="rect">
            <a:avLst/>
          </a:prstGeom>
        </p:spPr>
      </p:pic>
      <p:pic>
        <p:nvPicPr>
          <p:cNvPr id="7" name="Picture 6">
            <a:extLst>
              <a:ext uri="{FF2B5EF4-FFF2-40B4-BE49-F238E27FC236}">
                <a16:creationId xmlns:a16="http://schemas.microsoft.com/office/drawing/2014/main" id="{5E9A7EEE-3833-9C41-9C31-4187DDAEE1EC}"/>
              </a:ext>
            </a:extLst>
          </p:cNvPr>
          <p:cNvPicPr>
            <a:picLocks noChangeAspect="1"/>
          </p:cNvPicPr>
          <p:nvPr/>
        </p:nvPicPr>
        <p:blipFill>
          <a:blip r:embed="rId7"/>
          <a:stretch>
            <a:fillRect/>
          </a:stretch>
        </p:blipFill>
        <p:spPr>
          <a:xfrm>
            <a:off x="6638829" y="4149534"/>
            <a:ext cx="3166939" cy="2719603"/>
          </a:xfrm>
          <a:prstGeom prst="rect">
            <a:avLst/>
          </a:prstGeom>
        </p:spPr>
      </p:pic>
    </p:spTree>
    <p:extLst>
      <p:ext uri="{BB962C8B-B14F-4D97-AF65-F5344CB8AC3E}">
        <p14:creationId xmlns:p14="http://schemas.microsoft.com/office/powerpoint/2010/main" val="385686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9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19799-B162-44C4-ACA8-08B11DAA0944}"/>
              </a:ext>
            </a:extLst>
          </p:cNvPr>
          <p:cNvSpPr>
            <a:spLocks noGrp="1"/>
          </p:cNvSpPr>
          <p:nvPr>
            <p:ph type="title"/>
          </p:nvPr>
        </p:nvSpPr>
        <p:spPr>
          <a:xfrm>
            <a:off x="0" y="76199"/>
            <a:ext cx="11277600" cy="671899"/>
          </a:xfrm>
        </p:spPr>
        <p:txBody>
          <a:bodyPr/>
          <a:lstStyle/>
          <a:p>
            <a:r>
              <a:rPr lang="en-US" sz="3600" b="1" dirty="0"/>
              <a:t>Multi-Spacecraft Maneuver Advisor</a:t>
            </a:r>
          </a:p>
        </p:txBody>
      </p:sp>
      <p:cxnSp>
        <p:nvCxnSpPr>
          <p:cNvPr id="9" name="Elbow Connector 8"/>
          <p:cNvCxnSpPr/>
          <p:nvPr/>
        </p:nvCxnSpPr>
        <p:spPr bwMode="auto">
          <a:xfrm rot="10800000">
            <a:off x="3307550" y="2222004"/>
            <a:ext cx="883451" cy="749796"/>
          </a:xfrm>
          <a:prstGeom prst="bentConnector3">
            <a:avLst/>
          </a:prstGeom>
          <a:noFill/>
          <a:ln w="9525" cap="flat" cmpd="sng" algn="ctr">
            <a:noFill/>
            <a:prstDash val="solid"/>
            <a:round/>
            <a:headEnd type="none" w="med" len="med"/>
            <a:tailEnd type="triangle"/>
          </a:ln>
          <a:effectLst/>
        </p:spPr>
      </p:cxnSp>
      <p:sp>
        <p:nvSpPr>
          <p:cNvPr id="3" name="Rectangle 2">
            <a:extLst>
              <a:ext uri="{FF2B5EF4-FFF2-40B4-BE49-F238E27FC236}">
                <a16:creationId xmlns:a16="http://schemas.microsoft.com/office/drawing/2014/main" id="{DB0F506B-9BE7-1C43-93BC-1F01D9CFA1B4}"/>
              </a:ext>
            </a:extLst>
          </p:cNvPr>
          <p:cNvSpPr/>
          <p:nvPr/>
        </p:nvSpPr>
        <p:spPr>
          <a:xfrm>
            <a:off x="8912676" y="956953"/>
            <a:ext cx="3196046" cy="400110"/>
          </a:xfrm>
          <a:prstGeom prst="rect">
            <a:avLst/>
          </a:prstGeom>
        </p:spPr>
        <p:txBody>
          <a:bodyPr wrap="square">
            <a:spAutoFit/>
          </a:bodyPr>
          <a:lstStyle/>
          <a:p>
            <a:endParaRPr lang="en-US" sz="2000" dirty="0">
              <a:latin typeface="+mn-lt"/>
            </a:endParaRPr>
          </a:p>
        </p:txBody>
      </p:sp>
      <p:sp>
        <p:nvSpPr>
          <p:cNvPr id="7" name="Content Placeholder 2">
            <a:extLst>
              <a:ext uri="{FF2B5EF4-FFF2-40B4-BE49-F238E27FC236}">
                <a16:creationId xmlns:a16="http://schemas.microsoft.com/office/drawing/2014/main" id="{98406D3A-E776-D443-ADA9-DD00B7EB1322}"/>
              </a:ext>
            </a:extLst>
          </p:cNvPr>
          <p:cNvSpPr>
            <a:spLocks noGrp="1"/>
          </p:cNvSpPr>
          <p:nvPr>
            <p:ph idx="1"/>
          </p:nvPr>
        </p:nvSpPr>
        <p:spPr>
          <a:xfrm>
            <a:off x="457200" y="963484"/>
            <a:ext cx="11734800" cy="5029200"/>
          </a:xfrm>
        </p:spPr>
        <p:txBody>
          <a:bodyPr/>
          <a:lstStyle/>
          <a:p>
            <a:pPr lvl="0"/>
            <a:r>
              <a:rPr lang="en-US" sz="2400" dirty="0"/>
              <a:t>Single maneuverable satellite to avoid a conjunction with an uncooperative target</a:t>
            </a:r>
          </a:p>
          <a:p>
            <a:pPr lvl="0"/>
            <a:r>
              <a:rPr lang="en-US" sz="2400" dirty="0"/>
              <a:t>Single maneuverable satellite to avoid conjunction with a single maneuverable satellite, both controlled by the same S3</a:t>
            </a:r>
          </a:p>
          <a:p>
            <a:pPr lvl="0"/>
            <a:r>
              <a:rPr lang="en-US" sz="2400" b="1" dirty="0"/>
              <a:t>Multiple maneuverable satellites to avoid sequential conjunctions with multiple maneuverable satellites, all controlled by the same S3</a:t>
            </a:r>
          </a:p>
          <a:p>
            <a:pPr lvl="1"/>
            <a:r>
              <a:rPr lang="en-US" sz="2000" dirty="0"/>
              <a:t>Greedy algorithm to clear all HIEs involving at least one of S3’s 6 </a:t>
            </a:r>
            <a:r>
              <a:rPr lang="en-US" sz="2000" dirty="0" err="1"/>
              <a:t>sats</a:t>
            </a:r>
            <a:r>
              <a:rPr lang="en-US" sz="2000" dirty="0"/>
              <a:t> over sim period, by stepping through start to end, at every HIE </a:t>
            </a:r>
          </a:p>
          <a:p>
            <a:pPr lvl="1"/>
            <a:r>
              <a:rPr lang="en-US" sz="2000" dirty="0"/>
              <a:t>For HIE stop, the algorithm (1) screens for potential conjunctions, (2) generates a </a:t>
            </a:r>
            <a:r>
              <a:rPr lang="en-US" sz="2000" dirty="0" err="1"/>
              <a:t>tradespace</a:t>
            </a:r>
            <a:r>
              <a:rPr lang="en-US" sz="2000" dirty="0"/>
              <a:t> of COLA maneuvers for all S3 spacecraft, (3) calculates the reward for each candidate COLA maneuver, (4) selects and simulates the COLA maneuver with the highest reward, (5) repeats this process until the system is free of HIEs until the end of the simulation time period.</a:t>
            </a:r>
          </a:p>
          <a:p>
            <a:pPr lvl="0"/>
            <a:r>
              <a:rPr lang="en-US" sz="2400" dirty="0"/>
              <a:t>Multiple maneuverable satellites to avoid sequential conjunctions with multiple maneuverable satellites, controlled by different S3s </a:t>
            </a:r>
          </a:p>
          <a:p>
            <a:pPr lvl="1"/>
            <a:r>
              <a:rPr lang="en-US" sz="2000" dirty="0"/>
              <a:t>Maneuver negotiation needed, e.g. </a:t>
            </a:r>
            <a:r>
              <a:rPr lang="en-US" sz="2000" dirty="0" err="1"/>
              <a:t>Coasian</a:t>
            </a:r>
            <a:r>
              <a:rPr lang="en-US" sz="2000" dirty="0"/>
              <a:t> payments based, auction-based, resource-based, dual-manuever implicit cost split, or “space chicken”</a:t>
            </a:r>
          </a:p>
        </p:txBody>
      </p:sp>
    </p:spTree>
    <p:extLst>
      <p:ext uri="{BB962C8B-B14F-4D97-AF65-F5344CB8AC3E}">
        <p14:creationId xmlns:p14="http://schemas.microsoft.com/office/powerpoint/2010/main" val="1892938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19799-B162-44C4-ACA8-08B11DAA0944}"/>
              </a:ext>
            </a:extLst>
          </p:cNvPr>
          <p:cNvSpPr>
            <a:spLocks noGrp="1"/>
          </p:cNvSpPr>
          <p:nvPr>
            <p:ph type="title"/>
          </p:nvPr>
        </p:nvSpPr>
        <p:spPr>
          <a:xfrm>
            <a:off x="0" y="76199"/>
            <a:ext cx="11277600" cy="671899"/>
          </a:xfrm>
        </p:spPr>
        <p:txBody>
          <a:bodyPr/>
          <a:lstStyle/>
          <a:p>
            <a:r>
              <a:rPr lang="en-US" sz="3600" b="1" dirty="0"/>
              <a:t>Collision Avoidance Maneuver Results</a:t>
            </a:r>
          </a:p>
        </p:txBody>
      </p:sp>
      <p:cxnSp>
        <p:nvCxnSpPr>
          <p:cNvPr id="9" name="Elbow Connector 8"/>
          <p:cNvCxnSpPr/>
          <p:nvPr/>
        </p:nvCxnSpPr>
        <p:spPr bwMode="auto">
          <a:xfrm rot="10800000">
            <a:off x="3307550" y="2222004"/>
            <a:ext cx="883451" cy="749796"/>
          </a:xfrm>
          <a:prstGeom prst="bentConnector3">
            <a:avLst/>
          </a:prstGeom>
          <a:noFill/>
          <a:ln w="9525" cap="flat" cmpd="sng" algn="ctr">
            <a:noFill/>
            <a:prstDash val="solid"/>
            <a:round/>
            <a:headEnd type="none" w="med" len="med"/>
            <a:tailEnd type="triangle"/>
          </a:ln>
          <a:effectLst/>
        </p:spPr>
      </p:cxnSp>
      <p:sp>
        <p:nvSpPr>
          <p:cNvPr id="3" name="Rectangle 2">
            <a:extLst>
              <a:ext uri="{FF2B5EF4-FFF2-40B4-BE49-F238E27FC236}">
                <a16:creationId xmlns:a16="http://schemas.microsoft.com/office/drawing/2014/main" id="{DB0F506B-9BE7-1C43-93BC-1F01D9CFA1B4}"/>
              </a:ext>
            </a:extLst>
          </p:cNvPr>
          <p:cNvSpPr/>
          <p:nvPr/>
        </p:nvSpPr>
        <p:spPr>
          <a:xfrm>
            <a:off x="8912676" y="956953"/>
            <a:ext cx="3196046" cy="400110"/>
          </a:xfrm>
          <a:prstGeom prst="rect">
            <a:avLst/>
          </a:prstGeom>
        </p:spPr>
        <p:txBody>
          <a:bodyPr wrap="square">
            <a:spAutoFit/>
          </a:bodyPr>
          <a:lstStyle/>
          <a:p>
            <a:endParaRPr lang="en-US" sz="2000" dirty="0">
              <a:latin typeface="+mn-lt"/>
            </a:endParaRPr>
          </a:p>
        </p:txBody>
      </p:sp>
      <p:pic>
        <p:nvPicPr>
          <p:cNvPr id="10" name="Picture 9">
            <a:extLst>
              <a:ext uri="{FF2B5EF4-FFF2-40B4-BE49-F238E27FC236}">
                <a16:creationId xmlns:a16="http://schemas.microsoft.com/office/drawing/2014/main" id="{7CF42566-245F-2747-AC8E-AD15957957A2}"/>
              </a:ext>
            </a:extLst>
          </p:cNvPr>
          <p:cNvPicPr/>
          <p:nvPr/>
        </p:nvPicPr>
        <p:blipFill>
          <a:blip r:embed="rId3"/>
          <a:srcRect/>
          <a:stretch>
            <a:fillRect/>
          </a:stretch>
        </p:blipFill>
        <p:spPr bwMode="auto">
          <a:xfrm>
            <a:off x="457200" y="991787"/>
            <a:ext cx="11277600" cy="3005446"/>
          </a:xfrm>
          <a:prstGeom prst="rect">
            <a:avLst/>
          </a:prstGeom>
          <a:noFill/>
          <a:ln w="9525">
            <a:noFill/>
            <a:miter lim="800000"/>
            <a:headEnd/>
            <a:tailEnd/>
          </a:ln>
        </p:spPr>
      </p:pic>
      <p:pic>
        <p:nvPicPr>
          <p:cNvPr id="11" name="Picture 10">
            <a:extLst>
              <a:ext uri="{FF2B5EF4-FFF2-40B4-BE49-F238E27FC236}">
                <a16:creationId xmlns:a16="http://schemas.microsoft.com/office/drawing/2014/main" id="{620A3196-2482-D248-BDB5-3D4C855C65CF}"/>
              </a:ext>
            </a:extLst>
          </p:cNvPr>
          <p:cNvPicPr/>
          <p:nvPr/>
        </p:nvPicPr>
        <p:blipFill>
          <a:blip r:embed="rId4"/>
          <a:srcRect/>
          <a:stretch>
            <a:fillRect/>
          </a:stretch>
        </p:blipFill>
        <p:spPr bwMode="auto">
          <a:xfrm>
            <a:off x="454811" y="3496490"/>
            <a:ext cx="11051389" cy="3005446"/>
          </a:xfrm>
          <a:prstGeom prst="rect">
            <a:avLst/>
          </a:prstGeom>
          <a:noFill/>
          <a:ln w="9525">
            <a:noFill/>
            <a:miter lim="800000"/>
            <a:headEnd/>
            <a:tailEnd/>
          </a:ln>
        </p:spPr>
      </p:pic>
    </p:spTree>
    <p:extLst>
      <p:ext uri="{BB962C8B-B14F-4D97-AF65-F5344CB8AC3E}">
        <p14:creationId xmlns:p14="http://schemas.microsoft.com/office/powerpoint/2010/main" val="1202412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19799-B162-44C4-ACA8-08B11DAA0944}"/>
              </a:ext>
            </a:extLst>
          </p:cNvPr>
          <p:cNvSpPr>
            <a:spLocks noGrp="1"/>
          </p:cNvSpPr>
          <p:nvPr>
            <p:ph type="title"/>
          </p:nvPr>
        </p:nvSpPr>
        <p:spPr>
          <a:xfrm>
            <a:off x="0" y="76199"/>
            <a:ext cx="11277600" cy="671899"/>
          </a:xfrm>
        </p:spPr>
        <p:txBody>
          <a:bodyPr/>
          <a:lstStyle/>
          <a:p>
            <a:r>
              <a:rPr lang="en-US" sz="3600" b="1" dirty="0"/>
              <a:t>Summary</a:t>
            </a:r>
          </a:p>
        </p:txBody>
      </p:sp>
      <p:cxnSp>
        <p:nvCxnSpPr>
          <p:cNvPr id="9" name="Elbow Connector 8"/>
          <p:cNvCxnSpPr/>
          <p:nvPr/>
        </p:nvCxnSpPr>
        <p:spPr bwMode="auto">
          <a:xfrm rot="10800000">
            <a:off x="3307550" y="2222004"/>
            <a:ext cx="883451" cy="749796"/>
          </a:xfrm>
          <a:prstGeom prst="bentConnector3">
            <a:avLst/>
          </a:prstGeom>
          <a:noFill/>
          <a:ln w="9525" cap="flat" cmpd="sng" algn="ctr">
            <a:noFill/>
            <a:prstDash val="solid"/>
            <a:round/>
            <a:headEnd type="none" w="med" len="med"/>
            <a:tailEnd type="triangle"/>
          </a:ln>
          <a:effectLst/>
        </p:spPr>
      </p:cxnSp>
      <p:sp>
        <p:nvSpPr>
          <p:cNvPr id="3" name="Rectangle 2">
            <a:extLst>
              <a:ext uri="{FF2B5EF4-FFF2-40B4-BE49-F238E27FC236}">
                <a16:creationId xmlns:a16="http://schemas.microsoft.com/office/drawing/2014/main" id="{DB0F506B-9BE7-1C43-93BC-1F01D9CFA1B4}"/>
              </a:ext>
            </a:extLst>
          </p:cNvPr>
          <p:cNvSpPr/>
          <p:nvPr/>
        </p:nvSpPr>
        <p:spPr>
          <a:xfrm>
            <a:off x="8912676" y="956953"/>
            <a:ext cx="3196046" cy="400110"/>
          </a:xfrm>
          <a:prstGeom prst="rect">
            <a:avLst/>
          </a:prstGeom>
        </p:spPr>
        <p:txBody>
          <a:bodyPr wrap="square">
            <a:spAutoFit/>
          </a:bodyPr>
          <a:lstStyle/>
          <a:p>
            <a:endParaRPr lang="en-US" sz="2000" dirty="0">
              <a:latin typeface="+mn-lt"/>
            </a:endParaRPr>
          </a:p>
        </p:txBody>
      </p:sp>
      <p:pic>
        <p:nvPicPr>
          <p:cNvPr id="7" name="Picture 6">
            <a:extLst>
              <a:ext uri="{FF2B5EF4-FFF2-40B4-BE49-F238E27FC236}">
                <a16:creationId xmlns:a16="http://schemas.microsoft.com/office/drawing/2014/main" id="{C8BE032F-4B46-D845-8256-B3F566BB9763}"/>
              </a:ext>
            </a:extLst>
          </p:cNvPr>
          <p:cNvPicPr/>
          <p:nvPr/>
        </p:nvPicPr>
        <p:blipFill>
          <a:blip r:embed="rId3"/>
          <a:srcRect/>
          <a:stretch>
            <a:fillRect/>
          </a:stretch>
        </p:blipFill>
        <p:spPr bwMode="auto">
          <a:xfrm>
            <a:off x="4038600" y="2830969"/>
            <a:ext cx="8327571" cy="3643592"/>
          </a:xfrm>
          <a:prstGeom prst="rect">
            <a:avLst/>
          </a:prstGeom>
          <a:noFill/>
          <a:ln w="9525">
            <a:noFill/>
            <a:miter lim="800000"/>
            <a:headEnd/>
            <a:tailEnd/>
          </a:ln>
        </p:spPr>
      </p:pic>
      <p:sp>
        <p:nvSpPr>
          <p:cNvPr id="4" name="Rectangle 3">
            <a:extLst>
              <a:ext uri="{FF2B5EF4-FFF2-40B4-BE49-F238E27FC236}">
                <a16:creationId xmlns:a16="http://schemas.microsoft.com/office/drawing/2014/main" id="{E851475C-066D-5B43-9B61-9784EEA0370C}"/>
              </a:ext>
            </a:extLst>
          </p:cNvPr>
          <p:cNvSpPr/>
          <p:nvPr/>
        </p:nvSpPr>
        <p:spPr>
          <a:xfrm>
            <a:off x="4488180" y="2415899"/>
            <a:ext cx="7615645" cy="369332"/>
          </a:xfrm>
          <a:prstGeom prst="rect">
            <a:avLst/>
          </a:prstGeom>
        </p:spPr>
        <p:txBody>
          <a:bodyPr wrap="square">
            <a:spAutoFit/>
          </a:bodyPr>
          <a:lstStyle/>
          <a:p>
            <a:pPr>
              <a:buNone/>
            </a:pPr>
            <a:r>
              <a:rPr lang="en-GB" sz="1800" i="1" dirty="0">
                <a:latin typeface="+mn-lt"/>
                <a:ea typeface="Calibri" panose="020F0502020204030204" pitchFamily="34" charset="0"/>
              </a:rPr>
              <a:t>Development cycle of the STM prototype per Technical Capability Level: </a:t>
            </a:r>
            <a:endParaRPr lang="en-US" sz="1800" i="1" dirty="0">
              <a:latin typeface="+mn-lt"/>
            </a:endParaRPr>
          </a:p>
        </p:txBody>
      </p:sp>
      <p:sp>
        <p:nvSpPr>
          <p:cNvPr id="12" name="Content Placeholder 2">
            <a:extLst>
              <a:ext uri="{FF2B5EF4-FFF2-40B4-BE49-F238E27FC236}">
                <a16:creationId xmlns:a16="http://schemas.microsoft.com/office/drawing/2014/main" id="{873D2D0E-9913-2F42-84C9-E00EC22B4209}"/>
              </a:ext>
            </a:extLst>
          </p:cNvPr>
          <p:cNvSpPr>
            <a:spLocks noGrp="1"/>
          </p:cNvSpPr>
          <p:nvPr>
            <p:ph idx="1"/>
          </p:nvPr>
        </p:nvSpPr>
        <p:spPr>
          <a:xfrm>
            <a:off x="369025" y="937359"/>
            <a:ext cx="11277600" cy="1284645"/>
          </a:xfrm>
        </p:spPr>
        <p:txBody>
          <a:bodyPr/>
          <a:lstStyle/>
          <a:p>
            <a:r>
              <a:rPr lang="en-US" sz="2200" dirty="0">
                <a:ea typeface="Calibri" panose="020F0502020204030204" pitchFamily="34" charset="0"/>
              </a:rPr>
              <a:t>Proposed an STM architecture + software prototyped it with example service providers (e.g. CAS, AMA, SSA) and in-house toy models or publicly available algorithms for internal functions of the services. Will be natured over Tech Capability Levels like UTM</a:t>
            </a:r>
          </a:p>
        </p:txBody>
      </p:sp>
      <p:sp>
        <p:nvSpPr>
          <p:cNvPr id="13" name="Content Placeholder 2">
            <a:extLst>
              <a:ext uri="{FF2B5EF4-FFF2-40B4-BE49-F238E27FC236}">
                <a16:creationId xmlns:a16="http://schemas.microsoft.com/office/drawing/2014/main" id="{767264B9-7979-3A4A-8DCB-AB366F4CB085}"/>
              </a:ext>
            </a:extLst>
          </p:cNvPr>
          <p:cNvSpPr txBox="1">
            <a:spLocks/>
          </p:cNvSpPr>
          <p:nvPr/>
        </p:nvSpPr>
        <p:spPr bwMode="auto">
          <a:xfrm>
            <a:off x="373379" y="1981200"/>
            <a:ext cx="3284221" cy="364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03881"/>
              </a:buClr>
              <a:buFont typeface="Symbol" panose="05050102010706020507" pitchFamily="18" charset="2"/>
              <a:buChar char=""/>
              <a:defRPr sz="3200">
                <a:solidFill>
                  <a:schemeClr val="tx1"/>
                </a:solidFill>
                <a:latin typeface="+mn-lt"/>
                <a:ea typeface="+mn-ea"/>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sz="2200" kern="0" dirty="0"/>
              <a:t>Presented a maneuver planner and reward function as  a strawman for future STM services.</a:t>
            </a:r>
          </a:p>
          <a:p>
            <a:r>
              <a:rPr lang="en-US" sz="2200" kern="0" dirty="0"/>
              <a:t>The STM architecture and standardization of interaction between entities paves the way for a research ecosystem similar to other AI/autonomy fields </a:t>
            </a:r>
          </a:p>
        </p:txBody>
      </p:sp>
    </p:spTree>
    <p:extLst>
      <p:ext uri="{BB962C8B-B14F-4D97-AF65-F5344CB8AC3E}">
        <p14:creationId xmlns:p14="http://schemas.microsoft.com/office/powerpoint/2010/main" val="1222287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297180" y="914400"/>
            <a:ext cx="5181600" cy="3886200"/>
          </a:xfrm>
          <a:noFill/>
        </p:spPr>
        <p:txBody>
          <a:bodyPr/>
          <a:lstStyle/>
          <a:p>
            <a:pPr eaLnBrk="1" hangingPunct="1"/>
            <a:r>
              <a:rPr lang="en-US" altLang="en-US" sz="5400" b="1" dirty="0">
                <a:solidFill>
                  <a:schemeClr val="bg1"/>
                </a:solidFill>
              </a:rPr>
              <a:t>Questions</a:t>
            </a:r>
            <a:br>
              <a:rPr lang="en-US" altLang="en-US" sz="5400" b="1" dirty="0">
                <a:solidFill>
                  <a:schemeClr val="bg1"/>
                </a:solidFill>
              </a:rPr>
            </a:br>
            <a:r>
              <a:rPr lang="en-US" altLang="en-US" sz="5400" b="1" dirty="0">
                <a:solidFill>
                  <a:schemeClr val="bg1"/>
                </a:solidFill>
              </a:rPr>
              <a:t>or</a:t>
            </a:r>
            <a:br>
              <a:rPr lang="en-US" altLang="en-US" sz="5400" b="1" dirty="0">
                <a:solidFill>
                  <a:schemeClr val="bg1"/>
                </a:solidFill>
              </a:rPr>
            </a:br>
            <a:r>
              <a:rPr lang="en-US" altLang="en-US" sz="5400" b="1" dirty="0">
                <a:solidFill>
                  <a:schemeClr val="bg1"/>
                </a:solidFill>
              </a:rPr>
              <a:t>Feedback?</a:t>
            </a:r>
            <a:endParaRPr lang="en-US" altLang="en-US" sz="5400" dirty="0">
              <a:solidFill>
                <a:schemeClr val="bg1"/>
              </a:solidFill>
            </a:endParaRPr>
          </a:p>
        </p:txBody>
      </p:sp>
      <p:sp>
        <p:nvSpPr>
          <p:cNvPr id="3" name="Rectangle 3">
            <a:extLst>
              <a:ext uri="{FF2B5EF4-FFF2-40B4-BE49-F238E27FC236}">
                <a16:creationId xmlns:a16="http://schemas.microsoft.com/office/drawing/2014/main" id="{B1A302CB-8E38-0049-9195-B9699F358EAC}"/>
              </a:ext>
            </a:extLst>
          </p:cNvPr>
          <p:cNvSpPr>
            <a:spLocks noGrp="1" noChangeArrowheads="1"/>
          </p:cNvSpPr>
          <p:nvPr>
            <p:ph type="subTitle" idx="1"/>
          </p:nvPr>
        </p:nvSpPr>
        <p:spPr>
          <a:xfrm>
            <a:off x="106680" y="5257800"/>
            <a:ext cx="5562600" cy="685800"/>
          </a:xfrm>
        </p:spPr>
        <p:txBody>
          <a:bodyPr/>
          <a:lstStyle/>
          <a:p>
            <a:pPr eaLnBrk="1" hangingPunct="1"/>
            <a:r>
              <a:rPr lang="en-US" sz="2400" b="1" dirty="0">
                <a:solidFill>
                  <a:srgbClr val="FFC000"/>
                </a:solidFill>
                <a:hlinkClick r:id="rId3"/>
              </a:rPr>
              <a:t>Sreeja.Nag@nasa.gov</a:t>
            </a:r>
            <a:endParaRPr lang="en-US" sz="2400" b="1" dirty="0">
              <a:solidFill>
                <a:srgbClr val="FFC000"/>
              </a:solidFill>
            </a:endParaRPr>
          </a:p>
          <a:p>
            <a:pPr eaLnBrk="1" hangingPunct="1"/>
            <a:r>
              <a:rPr lang="en-US" sz="2400" b="1" dirty="0">
                <a:solidFill>
                  <a:srgbClr val="FFC000"/>
                </a:solidFill>
                <a:hlinkClick r:id="rId4"/>
              </a:rPr>
              <a:t>David.d.Murakami@nasa.gov</a:t>
            </a:r>
            <a:r>
              <a:rPr lang="en-US" sz="2400" b="1" dirty="0">
                <a:solidFill>
                  <a:srgbClr val="FFC000"/>
                </a:solidFill>
              </a:rPr>
              <a:t>  </a:t>
            </a:r>
            <a:endParaRPr lang="en-US" altLang="en-US" sz="2400" dirty="0">
              <a:solidFill>
                <a:srgbClr val="FFC000"/>
              </a:solidFill>
            </a:endParaRPr>
          </a:p>
        </p:txBody>
      </p:sp>
    </p:spTree>
    <p:extLst>
      <p:ext uri="{BB962C8B-B14F-4D97-AF65-F5344CB8AC3E}">
        <p14:creationId xmlns:p14="http://schemas.microsoft.com/office/powerpoint/2010/main" val="492830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E0AE-F07E-4936-8F7D-1DF35F40DEC1}"/>
              </a:ext>
            </a:extLst>
          </p:cNvPr>
          <p:cNvSpPr>
            <a:spLocks noGrp="1"/>
          </p:cNvSpPr>
          <p:nvPr>
            <p:ph type="title"/>
          </p:nvPr>
        </p:nvSpPr>
        <p:spPr>
          <a:xfrm>
            <a:off x="838200" y="76200"/>
            <a:ext cx="10363200" cy="685800"/>
          </a:xfrm>
        </p:spPr>
        <p:txBody>
          <a:bodyPr/>
          <a:lstStyle/>
          <a:p>
            <a:r>
              <a:rPr lang="en-US" b="1" dirty="0">
                <a:solidFill>
                  <a:srgbClr val="3531C6"/>
                </a:solidFill>
              </a:rPr>
              <a:t>Outline</a:t>
            </a:r>
          </a:p>
        </p:txBody>
      </p:sp>
      <p:sp>
        <p:nvSpPr>
          <p:cNvPr id="3" name="Content Placeholder 2">
            <a:extLst>
              <a:ext uri="{FF2B5EF4-FFF2-40B4-BE49-F238E27FC236}">
                <a16:creationId xmlns:a16="http://schemas.microsoft.com/office/drawing/2014/main" id="{B6D7346E-CCBC-4411-A236-0B5272923859}"/>
              </a:ext>
            </a:extLst>
          </p:cNvPr>
          <p:cNvSpPr>
            <a:spLocks noGrp="1"/>
          </p:cNvSpPr>
          <p:nvPr>
            <p:ph idx="1"/>
          </p:nvPr>
        </p:nvSpPr>
        <p:spPr>
          <a:xfrm>
            <a:off x="914400" y="1295400"/>
            <a:ext cx="10769600" cy="4686300"/>
          </a:xfrm>
        </p:spPr>
        <p:txBody>
          <a:bodyPr/>
          <a:lstStyle/>
          <a:p>
            <a:r>
              <a:rPr lang="en-US" dirty="0"/>
              <a:t>Background on Space Traffic Management</a:t>
            </a:r>
          </a:p>
          <a:p>
            <a:r>
              <a:rPr lang="en-US" dirty="0"/>
              <a:t>How we’ve adapted the UTM concept to STM</a:t>
            </a:r>
          </a:p>
          <a:p>
            <a:r>
              <a:rPr lang="en-US" dirty="0"/>
              <a:t>STM Software Prototype</a:t>
            </a:r>
          </a:p>
          <a:p>
            <a:r>
              <a:rPr lang="en-US" dirty="0"/>
              <a:t>Application to Collision Screening and </a:t>
            </a:r>
            <a:r>
              <a:rPr lang="en-US" dirty="0" err="1"/>
              <a:t>Manuevering</a:t>
            </a:r>
            <a:endParaRPr lang="en-US" dirty="0"/>
          </a:p>
          <a:p>
            <a:r>
              <a:rPr lang="en-US" dirty="0"/>
              <a:t>Discussion/Questions/Comments</a:t>
            </a:r>
          </a:p>
          <a:p>
            <a:endParaRPr lang="en-US" dirty="0"/>
          </a:p>
          <a:p>
            <a:endParaRPr lang="en-US" dirty="0"/>
          </a:p>
        </p:txBody>
      </p:sp>
    </p:spTree>
    <p:extLst>
      <p:ext uri="{BB962C8B-B14F-4D97-AF65-F5344CB8AC3E}">
        <p14:creationId xmlns:p14="http://schemas.microsoft.com/office/powerpoint/2010/main" val="234909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C0D2E-41C1-40F7-9860-7285B1F42AB0}"/>
              </a:ext>
            </a:extLst>
          </p:cNvPr>
          <p:cNvSpPr>
            <a:spLocks noGrp="1"/>
          </p:cNvSpPr>
          <p:nvPr>
            <p:ph type="title"/>
          </p:nvPr>
        </p:nvSpPr>
        <p:spPr/>
        <p:txBody>
          <a:bodyPr/>
          <a:lstStyle/>
          <a:p>
            <a:r>
              <a:rPr lang="en-US" sz="3600" b="1" dirty="0"/>
              <a:t>Current U.S. Space Regulatory Environment</a:t>
            </a:r>
            <a:endParaRPr lang="en-US" sz="3600" dirty="0"/>
          </a:p>
        </p:txBody>
      </p:sp>
      <p:sp>
        <p:nvSpPr>
          <p:cNvPr id="17" name="Rectangle 16">
            <a:extLst>
              <a:ext uri="{FF2B5EF4-FFF2-40B4-BE49-F238E27FC236}">
                <a16:creationId xmlns:a16="http://schemas.microsoft.com/office/drawing/2014/main" id="{ABBD5E26-4FB1-423E-9BBB-5A587BBA01D0}"/>
              </a:ext>
            </a:extLst>
          </p:cNvPr>
          <p:cNvSpPr/>
          <p:nvPr/>
        </p:nvSpPr>
        <p:spPr>
          <a:xfrm>
            <a:off x="-17745" y="3830127"/>
            <a:ext cx="12209746" cy="2093209"/>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a:p>
        </p:txBody>
      </p:sp>
      <p:sp>
        <p:nvSpPr>
          <p:cNvPr id="18" name="TextBox 17">
            <a:extLst>
              <a:ext uri="{FF2B5EF4-FFF2-40B4-BE49-F238E27FC236}">
                <a16:creationId xmlns:a16="http://schemas.microsoft.com/office/drawing/2014/main" id="{539C221A-2721-48E9-9A6A-A3300A899672}"/>
              </a:ext>
            </a:extLst>
          </p:cNvPr>
          <p:cNvSpPr txBox="1"/>
          <p:nvPr/>
        </p:nvSpPr>
        <p:spPr>
          <a:xfrm>
            <a:off x="294073" y="3836611"/>
            <a:ext cx="1936262" cy="701731"/>
          </a:xfrm>
          <a:prstGeom prst="rect">
            <a:avLst/>
          </a:prstGeom>
          <a:noFill/>
        </p:spPr>
        <p:txBody>
          <a:bodyPr wrap="square" rtlCol="0">
            <a:spAutoFit/>
          </a:bodyPr>
          <a:lstStyle/>
          <a:p>
            <a:pPr algn="ctr">
              <a:buNone/>
            </a:pPr>
            <a:r>
              <a:rPr lang="en-US" sz="1800" b="1" dirty="0"/>
              <a:t>Launch &amp; </a:t>
            </a:r>
          </a:p>
          <a:p>
            <a:pPr algn="ctr">
              <a:buNone/>
            </a:pPr>
            <a:r>
              <a:rPr lang="en-US" sz="1800" b="1" dirty="0"/>
              <a:t>Re-entry </a:t>
            </a:r>
          </a:p>
        </p:txBody>
      </p:sp>
      <p:pic>
        <p:nvPicPr>
          <p:cNvPr id="19" name="Picture 2" descr="Seal of the United States Federal Aviation Administration.svg">
            <a:extLst>
              <a:ext uri="{FF2B5EF4-FFF2-40B4-BE49-F238E27FC236}">
                <a16:creationId xmlns:a16="http://schemas.microsoft.com/office/drawing/2014/main" id="{F75B63E8-435B-4E59-9632-DD3E8394CC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365" y="1755288"/>
            <a:ext cx="1936262" cy="19362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transition.fcc.gov/files/logos/fcc-seal_rgb-large.png">
            <a:extLst>
              <a:ext uri="{FF2B5EF4-FFF2-40B4-BE49-F238E27FC236}">
                <a16:creationId xmlns:a16="http://schemas.microsoft.com/office/drawing/2014/main" id="{A01B41FD-C3EE-48BA-A043-37CD1C32E7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1752600"/>
            <a:ext cx="1936262" cy="19362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File:NOAA logo.svg">
            <a:extLst>
              <a:ext uri="{FF2B5EF4-FFF2-40B4-BE49-F238E27FC236}">
                <a16:creationId xmlns:a16="http://schemas.microsoft.com/office/drawing/2014/main" id="{C7B996B7-8B64-4163-9F2B-5FAE24E187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2235" y="1768099"/>
            <a:ext cx="1936262" cy="19362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File:Seal of the United States Department of State.svg">
            <a:extLst>
              <a:ext uri="{FF2B5EF4-FFF2-40B4-BE49-F238E27FC236}">
                <a16:creationId xmlns:a16="http://schemas.microsoft.com/office/drawing/2014/main" id="{597AF014-5E0F-41C2-BAC8-4AECBCC8C2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3670" y="1752600"/>
            <a:ext cx="1936262" cy="193626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3B4988B-3081-4A53-9C65-CEB79869E9BE}"/>
              </a:ext>
            </a:extLst>
          </p:cNvPr>
          <p:cNvSpPr txBox="1"/>
          <p:nvPr/>
        </p:nvSpPr>
        <p:spPr>
          <a:xfrm>
            <a:off x="4996941" y="3836611"/>
            <a:ext cx="1938528" cy="923330"/>
          </a:xfrm>
          <a:prstGeom prst="rect">
            <a:avLst/>
          </a:prstGeom>
          <a:noFill/>
        </p:spPr>
        <p:txBody>
          <a:bodyPr wrap="square" rtlCol="0">
            <a:spAutoFit/>
          </a:bodyPr>
          <a:lstStyle/>
          <a:p>
            <a:pPr algn="ctr">
              <a:buNone/>
            </a:pPr>
            <a:r>
              <a:rPr lang="en-US" sz="1800" b="1" dirty="0"/>
              <a:t>Commercial Remote Sensing</a:t>
            </a:r>
          </a:p>
        </p:txBody>
      </p:sp>
      <p:sp>
        <p:nvSpPr>
          <p:cNvPr id="24" name="TextBox 23">
            <a:extLst>
              <a:ext uri="{FF2B5EF4-FFF2-40B4-BE49-F238E27FC236}">
                <a16:creationId xmlns:a16="http://schemas.microsoft.com/office/drawing/2014/main" id="{F8652E26-37DC-497F-A95E-FBD5F95811F7}"/>
              </a:ext>
            </a:extLst>
          </p:cNvPr>
          <p:cNvSpPr txBox="1"/>
          <p:nvPr/>
        </p:nvSpPr>
        <p:spPr>
          <a:xfrm>
            <a:off x="2645507" y="3836611"/>
            <a:ext cx="1936262" cy="2086725"/>
          </a:xfrm>
          <a:prstGeom prst="rect">
            <a:avLst/>
          </a:prstGeom>
          <a:noFill/>
        </p:spPr>
        <p:txBody>
          <a:bodyPr wrap="square" rtlCol="0">
            <a:spAutoFit/>
          </a:bodyPr>
          <a:lstStyle/>
          <a:p>
            <a:pPr algn="ctr">
              <a:buNone/>
            </a:pPr>
            <a:r>
              <a:rPr lang="en-US" sz="1800" b="1" dirty="0"/>
              <a:t>Non-Federal Spectrum Use</a:t>
            </a:r>
          </a:p>
          <a:p>
            <a:pPr algn="ctr">
              <a:buNone/>
            </a:pPr>
            <a:r>
              <a:rPr lang="en-US" sz="1800" b="1" dirty="0"/>
              <a:t>(including debris mitigation as condition of spectrum use)</a:t>
            </a:r>
          </a:p>
        </p:txBody>
      </p:sp>
      <p:sp>
        <p:nvSpPr>
          <p:cNvPr id="25" name="TextBox 24">
            <a:extLst>
              <a:ext uri="{FF2B5EF4-FFF2-40B4-BE49-F238E27FC236}">
                <a16:creationId xmlns:a16="http://schemas.microsoft.com/office/drawing/2014/main" id="{5D91AA83-DECF-49D4-976F-22CA312D6BAF}"/>
              </a:ext>
            </a:extLst>
          </p:cNvPr>
          <p:cNvSpPr txBox="1"/>
          <p:nvPr/>
        </p:nvSpPr>
        <p:spPr>
          <a:xfrm>
            <a:off x="7348378" y="3830127"/>
            <a:ext cx="1936262" cy="1532727"/>
          </a:xfrm>
          <a:prstGeom prst="rect">
            <a:avLst/>
          </a:prstGeom>
          <a:noFill/>
        </p:spPr>
        <p:txBody>
          <a:bodyPr wrap="square" rtlCol="0">
            <a:spAutoFit/>
          </a:bodyPr>
          <a:lstStyle/>
          <a:p>
            <a:pPr algn="ctr">
              <a:buNone/>
            </a:pPr>
            <a:r>
              <a:rPr lang="en-US" sz="1800" b="1" dirty="0"/>
              <a:t>International Traffic in Arms Regulations (ITAR)</a:t>
            </a:r>
          </a:p>
          <a:p>
            <a:pPr algn="ctr">
              <a:buNone/>
            </a:pPr>
            <a:r>
              <a:rPr lang="en-US" sz="1800" b="1" dirty="0"/>
              <a:t>Export Control</a:t>
            </a:r>
          </a:p>
        </p:txBody>
      </p:sp>
      <p:pic>
        <p:nvPicPr>
          <p:cNvPr id="26" name="Picture 10" descr="Seal of the United States Department of Commerce.svg">
            <a:extLst>
              <a:ext uri="{FF2B5EF4-FFF2-40B4-BE49-F238E27FC236}">
                <a16:creationId xmlns:a16="http://schemas.microsoft.com/office/drawing/2014/main" id="{25743CF3-5629-4BB6-926B-98C21539CC9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5105" y="1752600"/>
            <a:ext cx="1936262" cy="193626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D6AF1CBE-6376-49D8-94E3-B1E0F6600751}"/>
              </a:ext>
            </a:extLst>
          </p:cNvPr>
          <p:cNvSpPr txBox="1"/>
          <p:nvPr/>
        </p:nvSpPr>
        <p:spPr>
          <a:xfrm>
            <a:off x="9790685" y="3836611"/>
            <a:ext cx="1936262" cy="1588127"/>
          </a:xfrm>
          <a:prstGeom prst="rect">
            <a:avLst/>
          </a:prstGeom>
          <a:noFill/>
        </p:spPr>
        <p:txBody>
          <a:bodyPr wrap="square" rtlCol="0">
            <a:spAutoFit/>
          </a:bodyPr>
          <a:lstStyle/>
          <a:p>
            <a:pPr algn="ctr">
              <a:buNone/>
            </a:pPr>
            <a:r>
              <a:rPr lang="en-US" sz="1800" b="1" dirty="0"/>
              <a:t>Export</a:t>
            </a:r>
          </a:p>
          <a:p>
            <a:pPr algn="ctr">
              <a:buNone/>
            </a:pPr>
            <a:r>
              <a:rPr lang="en-US" sz="1800" b="1" dirty="0"/>
              <a:t>Administration Regulations (EAR)</a:t>
            </a:r>
          </a:p>
          <a:p>
            <a:pPr algn="ctr">
              <a:buNone/>
            </a:pPr>
            <a:r>
              <a:rPr lang="en-US" sz="1800" b="1" dirty="0"/>
              <a:t>Export Control</a:t>
            </a:r>
          </a:p>
        </p:txBody>
      </p:sp>
      <p:sp>
        <p:nvSpPr>
          <p:cNvPr id="28" name="Shape 333">
            <a:extLst>
              <a:ext uri="{FF2B5EF4-FFF2-40B4-BE49-F238E27FC236}">
                <a16:creationId xmlns:a16="http://schemas.microsoft.com/office/drawing/2014/main" id="{3B6ED6BE-6752-4F2D-801B-B820390AA66E}"/>
              </a:ext>
            </a:extLst>
          </p:cNvPr>
          <p:cNvSpPr/>
          <p:nvPr/>
        </p:nvSpPr>
        <p:spPr>
          <a:xfrm>
            <a:off x="-17745" y="6096000"/>
            <a:ext cx="12209745" cy="346247"/>
          </a:xfrm>
          <a:prstGeom prst="rect">
            <a:avLst/>
          </a:prstGeom>
          <a:solidFill>
            <a:srgbClr val="941651"/>
          </a:solid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spAutoFit/>
          </a:bodyPr>
          <a:lstStyle>
            <a:lvl1pPr algn="ctr">
              <a:spcBef>
                <a:spcPts val="500"/>
              </a:spcBef>
              <a:defRPr sz="2400" b="1">
                <a:solidFill>
                  <a:srgbClr val="FFFFFF"/>
                </a:solidFill>
                <a:latin typeface="Arial"/>
                <a:ea typeface="Arial"/>
                <a:cs typeface="Arial"/>
                <a:sym typeface="Arial"/>
              </a:defRPr>
            </a:lvl1pPr>
          </a:lstStyle>
          <a:p>
            <a:pPr>
              <a:buNone/>
            </a:pPr>
            <a:r>
              <a:rPr lang="en-US" sz="1800" dirty="0"/>
              <a:t>There is no U.S. government body with regulatory authority to conduct on-orbit space traffic management.</a:t>
            </a:r>
            <a:endParaRPr sz="1800" dirty="0"/>
          </a:p>
        </p:txBody>
      </p:sp>
    </p:spTree>
    <p:extLst>
      <p:ext uri="{BB962C8B-B14F-4D97-AF65-F5344CB8AC3E}">
        <p14:creationId xmlns:p14="http://schemas.microsoft.com/office/powerpoint/2010/main" val="3506603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19799-B162-44C4-ACA8-08B11DAA0944}"/>
              </a:ext>
            </a:extLst>
          </p:cNvPr>
          <p:cNvSpPr>
            <a:spLocks noGrp="1"/>
          </p:cNvSpPr>
          <p:nvPr>
            <p:ph type="title"/>
          </p:nvPr>
        </p:nvSpPr>
        <p:spPr>
          <a:xfrm>
            <a:off x="0" y="76199"/>
            <a:ext cx="11277600" cy="671899"/>
          </a:xfrm>
        </p:spPr>
        <p:txBody>
          <a:bodyPr/>
          <a:lstStyle/>
          <a:p>
            <a:r>
              <a:rPr lang="en-US" sz="3600" b="1" dirty="0"/>
              <a:t>Potential Collaborations</a:t>
            </a:r>
          </a:p>
        </p:txBody>
      </p:sp>
      <p:cxnSp>
        <p:nvCxnSpPr>
          <p:cNvPr id="9" name="Elbow Connector 8"/>
          <p:cNvCxnSpPr/>
          <p:nvPr/>
        </p:nvCxnSpPr>
        <p:spPr bwMode="auto">
          <a:xfrm rot="10800000">
            <a:off x="3307550" y="2222004"/>
            <a:ext cx="883451" cy="749796"/>
          </a:xfrm>
          <a:prstGeom prst="bentConnector3">
            <a:avLst/>
          </a:prstGeom>
          <a:noFill/>
          <a:ln w="9525" cap="flat" cmpd="sng" algn="ctr">
            <a:noFill/>
            <a:prstDash val="solid"/>
            <a:round/>
            <a:headEnd type="none" w="med" len="med"/>
            <a:tailEnd type="triangle"/>
          </a:ln>
          <a:effectLst/>
        </p:spPr>
      </p:cxnSp>
      <p:sp>
        <p:nvSpPr>
          <p:cNvPr id="3" name="Rectangle 2">
            <a:extLst>
              <a:ext uri="{FF2B5EF4-FFF2-40B4-BE49-F238E27FC236}">
                <a16:creationId xmlns:a16="http://schemas.microsoft.com/office/drawing/2014/main" id="{DB0F506B-9BE7-1C43-93BC-1F01D9CFA1B4}"/>
              </a:ext>
            </a:extLst>
          </p:cNvPr>
          <p:cNvSpPr/>
          <p:nvPr/>
        </p:nvSpPr>
        <p:spPr>
          <a:xfrm>
            <a:off x="8912676" y="956953"/>
            <a:ext cx="3196046" cy="400110"/>
          </a:xfrm>
          <a:prstGeom prst="rect">
            <a:avLst/>
          </a:prstGeom>
        </p:spPr>
        <p:txBody>
          <a:bodyPr wrap="square">
            <a:spAutoFit/>
          </a:bodyPr>
          <a:lstStyle/>
          <a:p>
            <a:endParaRPr lang="en-US" sz="2000" dirty="0">
              <a:latin typeface="+mn-lt"/>
            </a:endParaRPr>
          </a:p>
        </p:txBody>
      </p:sp>
      <p:sp>
        <p:nvSpPr>
          <p:cNvPr id="12" name="Content Placeholder 2">
            <a:extLst>
              <a:ext uri="{FF2B5EF4-FFF2-40B4-BE49-F238E27FC236}">
                <a16:creationId xmlns:a16="http://schemas.microsoft.com/office/drawing/2014/main" id="{873D2D0E-9913-2F42-84C9-E00EC22B4209}"/>
              </a:ext>
            </a:extLst>
          </p:cNvPr>
          <p:cNvSpPr>
            <a:spLocks noGrp="1"/>
          </p:cNvSpPr>
          <p:nvPr>
            <p:ph idx="1"/>
          </p:nvPr>
        </p:nvSpPr>
        <p:spPr>
          <a:xfrm>
            <a:off x="609599" y="937359"/>
            <a:ext cx="11037025" cy="4963688"/>
          </a:xfrm>
        </p:spPr>
        <p:txBody>
          <a:bodyPr/>
          <a:lstStyle/>
          <a:p>
            <a:r>
              <a:rPr lang="en-US" dirty="0">
                <a:ea typeface="Calibri" panose="020F0502020204030204" pitchFamily="34" charset="0"/>
              </a:rPr>
              <a:t>Government Operators and S3 - NASA GSFC’s Conjunction Assessment Risk Analysis team</a:t>
            </a:r>
          </a:p>
          <a:p>
            <a:r>
              <a:rPr lang="en-US" dirty="0">
                <a:ea typeface="Calibri" panose="020F0502020204030204" pitchFamily="34" charset="0"/>
              </a:rPr>
              <a:t>Industry Operators – Planet Labs</a:t>
            </a:r>
          </a:p>
          <a:p>
            <a:r>
              <a:rPr lang="en-US" dirty="0">
                <a:ea typeface="Calibri" panose="020F0502020204030204" pitchFamily="34" charset="0"/>
              </a:rPr>
              <a:t>Academic Operators – </a:t>
            </a:r>
            <a:r>
              <a:rPr lang="en-US" dirty="0" err="1">
                <a:ea typeface="Calibri" panose="020F0502020204030204" pitchFamily="34" charset="0"/>
              </a:rPr>
              <a:t>CalPoly</a:t>
            </a:r>
            <a:r>
              <a:rPr lang="en-US" dirty="0">
                <a:ea typeface="Calibri" panose="020F0502020204030204" pitchFamily="34" charset="0"/>
              </a:rPr>
              <a:t> CubeSat Lab</a:t>
            </a:r>
          </a:p>
          <a:p>
            <a:r>
              <a:rPr lang="en-US" dirty="0">
                <a:ea typeface="Calibri" panose="020F0502020204030204" pitchFamily="34" charset="0"/>
              </a:rPr>
              <a:t>Industry Service Providers/S3 - AGI </a:t>
            </a:r>
            <a:r>
              <a:rPr lang="en-US" dirty="0" err="1">
                <a:ea typeface="Calibri" panose="020F0502020204030204" pitchFamily="34" charset="0"/>
              </a:rPr>
              <a:t>ComSpoc</a:t>
            </a:r>
            <a:endParaRPr lang="en-US" dirty="0">
              <a:ea typeface="Calibri" panose="020F0502020204030204" pitchFamily="34" charset="0"/>
            </a:endParaRPr>
          </a:p>
          <a:p>
            <a:r>
              <a:rPr lang="en-US" dirty="0">
                <a:ea typeface="Calibri" panose="020F0502020204030204" pitchFamily="34" charset="0"/>
              </a:rPr>
              <a:t>Academic SSA – UT Austin, MIT</a:t>
            </a:r>
          </a:p>
          <a:p>
            <a:r>
              <a:rPr lang="en-US" dirty="0">
                <a:ea typeface="Calibri" panose="020F0502020204030204" pitchFamily="34" charset="0"/>
              </a:rPr>
              <a:t>Industry SSA – </a:t>
            </a:r>
            <a:r>
              <a:rPr lang="en-US" dirty="0" err="1">
                <a:ea typeface="Calibri" panose="020F0502020204030204" pitchFamily="34" charset="0"/>
              </a:rPr>
              <a:t>LeoLabs</a:t>
            </a:r>
            <a:endParaRPr lang="en-US" dirty="0">
              <a:ea typeface="Calibri" panose="020F0502020204030204" pitchFamily="34" charset="0"/>
            </a:endParaRPr>
          </a:p>
          <a:p>
            <a:r>
              <a:rPr lang="en-US" dirty="0">
                <a:ea typeface="Calibri" panose="020F0502020204030204" pitchFamily="34" charset="0"/>
              </a:rPr>
              <a:t>Industry SSA and S3 – Space Data Association</a:t>
            </a:r>
          </a:p>
          <a:p>
            <a:r>
              <a:rPr lang="en-US" dirty="0">
                <a:ea typeface="Calibri" panose="020F0502020204030204" pitchFamily="34" charset="0"/>
              </a:rPr>
              <a:t>Academia Manuever Deconfliction – Stanford</a:t>
            </a:r>
          </a:p>
        </p:txBody>
      </p:sp>
    </p:spTree>
    <p:extLst>
      <p:ext uri="{BB962C8B-B14F-4D97-AF65-F5344CB8AC3E}">
        <p14:creationId xmlns:p14="http://schemas.microsoft.com/office/powerpoint/2010/main" val="1971104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A3B6F-7739-4210-A55C-1F06735614BF}"/>
              </a:ext>
            </a:extLst>
          </p:cNvPr>
          <p:cNvSpPr>
            <a:spLocks noGrp="1"/>
          </p:cNvSpPr>
          <p:nvPr>
            <p:ph type="title"/>
          </p:nvPr>
        </p:nvSpPr>
        <p:spPr/>
        <p:txBody>
          <a:bodyPr/>
          <a:lstStyle/>
          <a:p>
            <a:r>
              <a:rPr lang="en-US" sz="3200" b="1" dirty="0"/>
              <a:t>Strawman Technical Capability Levels (TCLs)</a:t>
            </a:r>
          </a:p>
        </p:txBody>
      </p:sp>
      <p:sp>
        <p:nvSpPr>
          <p:cNvPr id="4" name="Shape 322">
            <a:extLst>
              <a:ext uri="{FF2B5EF4-FFF2-40B4-BE49-F238E27FC236}">
                <a16:creationId xmlns:a16="http://schemas.microsoft.com/office/drawing/2014/main" id="{C5900ED0-E131-45F2-BFB0-60DCE639CD0A}"/>
              </a:ext>
            </a:extLst>
          </p:cNvPr>
          <p:cNvSpPr txBox="1">
            <a:spLocks/>
          </p:cNvSpPr>
          <p:nvPr/>
        </p:nvSpPr>
        <p:spPr bwMode="auto">
          <a:xfrm>
            <a:off x="1574801" y="1526695"/>
            <a:ext cx="4552951" cy="1987025"/>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0" fontAlgn="base" hangingPunct="0">
              <a:spcBef>
                <a:spcPct val="20000"/>
              </a:spcBef>
              <a:spcAft>
                <a:spcPct val="0"/>
              </a:spcAft>
              <a:buClr>
                <a:srgbClr val="103881"/>
              </a:buClr>
              <a:buFont typeface="Symbol" panose="05050102010706020507" pitchFamily="18" charset="2"/>
              <a:buChar char=""/>
              <a:defRPr sz="3200">
                <a:solidFill>
                  <a:schemeClr val="tx1"/>
                </a:solidFill>
                <a:latin typeface="+mn-lt"/>
                <a:ea typeface="+mn-ea"/>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spcBef>
                <a:spcPts val="0"/>
              </a:spcBef>
              <a:buFont typeface="Symbol" panose="05050102010706020507" pitchFamily="18" charset="2"/>
              <a:buNone/>
              <a:defRPr sz="2000" b="1" u="sng" cap="small">
                <a:solidFill>
                  <a:srgbClr val="800000"/>
                </a:solidFill>
              </a:defRPr>
            </a:pPr>
            <a:r>
              <a:rPr lang="en-US" sz="1800" b="1" u="sng" kern="0" cap="small" dirty="0">
                <a:solidFill>
                  <a:srgbClr val="800000"/>
                </a:solidFill>
              </a:rPr>
              <a:t>Capability 1: Demonstrated STM for Small </a:t>
            </a:r>
            <a:r>
              <a:rPr lang="en-US" sz="1800" b="1" u="sng" kern="0" cap="small" dirty="0" err="1">
                <a:solidFill>
                  <a:srgbClr val="800000"/>
                </a:solidFill>
              </a:rPr>
              <a:t>Sats</a:t>
            </a:r>
            <a:endParaRPr lang="en-US" sz="1800" b="1" u="sng" kern="0" cap="small" dirty="0">
              <a:solidFill>
                <a:srgbClr val="800000"/>
              </a:solidFill>
            </a:endParaRPr>
          </a:p>
          <a:p>
            <a:pPr marL="456009" lvl="1">
              <a:lnSpc>
                <a:spcPct val="110000"/>
              </a:lnSpc>
              <a:spcBef>
                <a:spcPts val="450"/>
              </a:spcBef>
              <a:buFont typeface="Arial" panose="020B0604020202020204" pitchFamily="34" charset="0"/>
              <a:buChar char="•"/>
              <a:defRPr sz="1800"/>
            </a:pPr>
            <a:r>
              <a:rPr lang="en-US" sz="1575" kern="0" dirty="0"/>
              <a:t>On-orbit operations</a:t>
            </a:r>
          </a:p>
          <a:p>
            <a:pPr marL="456009" lvl="1">
              <a:lnSpc>
                <a:spcPct val="110000"/>
              </a:lnSpc>
              <a:spcBef>
                <a:spcPts val="450"/>
              </a:spcBef>
              <a:buFont typeface="Arial" panose="020B0604020202020204" pitchFamily="34" charset="0"/>
              <a:buChar char="•"/>
              <a:defRPr sz="1800"/>
            </a:pPr>
            <a:r>
              <a:rPr lang="en-US" sz="1575" kern="0" dirty="0"/>
              <a:t>Open interface and data validation</a:t>
            </a:r>
          </a:p>
          <a:p>
            <a:pPr marL="456009" lvl="1">
              <a:lnSpc>
                <a:spcPct val="110000"/>
              </a:lnSpc>
              <a:spcBef>
                <a:spcPts val="450"/>
              </a:spcBef>
              <a:buFont typeface="Arial" panose="020B0604020202020204" pitchFamily="34" charset="0"/>
              <a:buChar char="•"/>
              <a:defRPr sz="1800"/>
            </a:pPr>
            <a:r>
              <a:rPr lang="en-US" sz="1575" kern="0" dirty="0"/>
              <a:t>Civil (commerce) /commercial catalog(s)</a:t>
            </a:r>
          </a:p>
          <a:p>
            <a:pPr marL="456009" lvl="1">
              <a:lnSpc>
                <a:spcPct val="110000"/>
              </a:lnSpc>
              <a:spcBef>
                <a:spcPts val="450"/>
              </a:spcBef>
              <a:buFont typeface="Arial" panose="020B0604020202020204" pitchFamily="34" charset="0"/>
              <a:buChar char="•"/>
              <a:defRPr sz="1800"/>
            </a:pPr>
            <a:r>
              <a:rPr lang="en-US" sz="1575" kern="0" dirty="0"/>
              <a:t>Small satellites S3 conjunction assessment &amp; warning, COLA planning</a:t>
            </a:r>
            <a:endParaRPr lang="en-US" sz="1800" kern="0" dirty="0"/>
          </a:p>
          <a:p>
            <a:pPr marL="0" lvl="1" indent="170260">
              <a:spcBef>
                <a:spcPts val="450"/>
              </a:spcBef>
              <a:buFontTx/>
              <a:buNone/>
              <a:defRPr sz="1800" b="1">
                <a:solidFill>
                  <a:srgbClr val="C00000"/>
                </a:solidFill>
              </a:defRPr>
            </a:pPr>
            <a:r>
              <a:rPr lang="en-US" sz="1800" b="1" kern="0" dirty="0">
                <a:solidFill>
                  <a:srgbClr val="C00000"/>
                </a:solidFill>
              </a:rPr>
              <a:t>Product: Overall con ops, architecture, and roles, use case</a:t>
            </a:r>
          </a:p>
        </p:txBody>
      </p:sp>
      <p:grpSp>
        <p:nvGrpSpPr>
          <p:cNvPr id="5" name="Group 325">
            <a:extLst>
              <a:ext uri="{FF2B5EF4-FFF2-40B4-BE49-F238E27FC236}">
                <a16:creationId xmlns:a16="http://schemas.microsoft.com/office/drawing/2014/main" id="{40B8FC4C-FC07-4F8E-B5E1-A70B0601B40D}"/>
              </a:ext>
            </a:extLst>
          </p:cNvPr>
          <p:cNvGrpSpPr/>
          <p:nvPr/>
        </p:nvGrpSpPr>
        <p:grpSpPr>
          <a:xfrm>
            <a:off x="6249750" y="1526695"/>
            <a:ext cx="5002451" cy="2515558"/>
            <a:chOff x="-307753" y="0"/>
            <a:chExt cx="6223645" cy="3354075"/>
          </a:xfrm>
        </p:grpSpPr>
        <p:sp>
          <p:nvSpPr>
            <p:cNvPr id="6" name="Shape 323">
              <a:extLst>
                <a:ext uri="{FF2B5EF4-FFF2-40B4-BE49-F238E27FC236}">
                  <a16:creationId xmlns:a16="http://schemas.microsoft.com/office/drawing/2014/main" id="{FEB9FE76-D8B3-4495-A3C5-D51FED29B4F2}"/>
                </a:ext>
              </a:extLst>
            </p:cNvPr>
            <p:cNvSpPr/>
            <p:nvPr/>
          </p:nvSpPr>
          <p:spPr>
            <a:xfrm>
              <a:off x="-307753" y="0"/>
              <a:ext cx="6223645" cy="2640458"/>
            </a:xfrm>
            <a:prstGeom prst="rect">
              <a:avLst/>
            </a:prstGeom>
            <a:solidFill>
              <a:srgbClr val="FFF2CC"/>
            </a:solidFill>
            <a:ln w="12700" cap="flat">
              <a:noFill/>
              <a:miter lim="400000"/>
            </a:ln>
            <a:effectLst/>
          </p:spPr>
          <p:txBody>
            <a:bodyPr wrap="square" lIns="34289" tIns="34289" rIns="34289" bIns="34289" numCol="1" anchor="t">
              <a:noAutofit/>
            </a:bodyPr>
            <a:lstStyle/>
            <a:p>
              <a:pPr>
                <a:spcBef>
                  <a:spcPts val="450"/>
                </a:spcBef>
                <a:defRPr sz="3200">
                  <a:latin typeface="Arial"/>
                  <a:ea typeface="Arial"/>
                  <a:cs typeface="Arial"/>
                  <a:sym typeface="Arial"/>
                </a:defRPr>
              </a:pPr>
              <a:endParaRPr sz="3200"/>
            </a:p>
          </p:txBody>
        </p:sp>
        <p:sp>
          <p:nvSpPr>
            <p:cNvPr id="7" name="Shape 324">
              <a:extLst>
                <a:ext uri="{FF2B5EF4-FFF2-40B4-BE49-F238E27FC236}">
                  <a16:creationId xmlns:a16="http://schemas.microsoft.com/office/drawing/2014/main" id="{E09B30BD-4065-4D77-9F77-FCFE4EBF3898}"/>
                </a:ext>
              </a:extLst>
            </p:cNvPr>
            <p:cNvSpPr/>
            <p:nvPr/>
          </p:nvSpPr>
          <p:spPr>
            <a:xfrm>
              <a:off x="-307753" y="0"/>
              <a:ext cx="6223645" cy="33540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spAutoFit/>
            </a:bodyPr>
            <a:lstStyle/>
            <a:p>
              <a:pPr algn="ctr">
                <a:buNone/>
                <a:defRPr sz="2000" b="1" u="sng" cap="small">
                  <a:solidFill>
                    <a:srgbClr val="800000"/>
                  </a:solidFill>
                  <a:latin typeface="Arial"/>
                  <a:ea typeface="Arial"/>
                  <a:cs typeface="Arial"/>
                  <a:sym typeface="Arial"/>
                </a:defRPr>
              </a:pPr>
              <a:r>
                <a:rPr sz="1200" dirty="0">
                  <a:ea typeface="Calibri" charset="0"/>
                  <a:cs typeface="Calibri" charset="0"/>
                </a:rPr>
                <a:t>Capability 2: </a:t>
              </a:r>
              <a:r>
                <a:rPr lang="en-US" sz="1200" b="1" u="sng" cap="small" dirty="0">
                  <a:sym typeface="Arial"/>
                </a:rPr>
                <a:t>Full Physical STM and RFI</a:t>
              </a:r>
              <a:endParaRPr sz="1200" dirty="0">
                <a:ea typeface="Calibri" charset="0"/>
                <a:cs typeface="Calibri" charset="0"/>
              </a:endParaRPr>
            </a:p>
            <a:p>
              <a:pPr marL="346472" lvl="1" indent="-215504">
                <a:buSzPct val="100000"/>
                <a:buFont typeface="Arial"/>
                <a:buChar char="•"/>
                <a:tabLst>
                  <a:tab pos="381000" algn="l"/>
                </a:tabLst>
              </a:pPr>
              <a:r>
                <a:rPr lang="en-US" sz="1400" dirty="0"/>
                <a:t>Autonomous maneuver planning/deconfliction (small and large satellites)</a:t>
              </a:r>
            </a:p>
            <a:p>
              <a:pPr marL="346472" lvl="1" indent="-215504">
                <a:buSzPct val="100000"/>
                <a:buFont typeface="Arial"/>
                <a:buChar char="•"/>
                <a:tabLst>
                  <a:tab pos="381000" algn="l"/>
                </a:tabLst>
              </a:pPr>
              <a:r>
                <a:rPr lang="en-US" sz="1400" dirty="0"/>
                <a:t>Interaction with crewed spacecraft</a:t>
              </a:r>
            </a:p>
            <a:p>
              <a:pPr marL="346472" lvl="1" indent="-215504">
                <a:buSzPct val="100000"/>
                <a:buFont typeface="Arial"/>
                <a:buChar char="•"/>
                <a:tabLst>
                  <a:tab pos="381000" algn="l"/>
                </a:tabLst>
              </a:pPr>
              <a:r>
                <a:rPr lang="en-US" sz="1400" dirty="0"/>
                <a:t>Radio-frequency Interference</a:t>
              </a:r>
            </a:p>
            <a:p>
              <a:pPr marL="346472" lvl="1" indent="-215504">
                <a:buSzPct val="100000"/>
                <a:buFont typeface="Arial"/>
                <a:buChar char="•"/>
                <a:tabLst>
                  <a:tab pos="381000" algn="l"/>
                </a:tabLst>
              </a:pPr>
              <a:r>
                <a:rPr lang="en-US" sz="1400" dirty="0"/>
                <a:t>Coordination with non-participants/classified entities</a:t>
              </a:r>
            </a:p>
            <a:p>
              <a:pPr marL="136922" lvl="1">
                <a:buNone/>
                <a:tabLst>
                  <a:tab pos="381000" algn="l"/>
                </a:tabLst>
                <a:defRPr b="1">
                  <a:solidFill>
                    <a:srgbClr val="C00000"/>
                  </a:solidFill>
                </a:defRPr>
              </a:pPr>
              <a:r>
                <a:rPr sz="1400" dirty="0"/>
                <a:t>Product: Requirements</a:t>
              </a:r>
              <a:r>
                <a:rPr lang="en-US" sz="1400" dirty="0"/>
                <a:t>, interfaces, and proof of concept for broader set of participants/services</a:t>
              </a:r>
              <a:endParaRPr sz="1400" dirty="0"/>
            </a:p>
            <a:p>
              <a:pPr marL="257175" indent="-257175">
                <a:buSzPct val="100000"/>
                <a:buFont typeface="Arial"/>
                <a:buChar char="•"/>
                <a:defRPr sz="2400">
                  <a:latin typeface="Arial"/>
                  <a:ea typeface="Arial"/>
                  <a:cs typeface="Arial"/>
                  <a:sym typeface="Arial"/>
                </a:defRPr>
              </a:pPr>
              <a:endParaRPr sz="1400" dirty="0"/>
            </a:p>
            <a:p>
              <a:pPr marL="257175" indent="-257175">
                <a:spcBef>
                  <a:spcPts val="450"/>
                </a:spcBef>
                <a:buSzPct val="100000"/>
                <a:buFont typeface="Arial"/>
                <a:buChar char="•"/>
                <a:defRPr sz="2400">
                  <a:latin typeface="Arial"/>
                  <a:ea typeface="Arial"/>
                  <a:cs typeface="Arial"/>
                  <a:sym typeface="Arial"/>
                </a:defRPr>
              </a:pPr>
              <a:endParaRPr sz="1400" dirty="0"/>
            </a:p>
          </p:txBody>
        </p:sp>
      </p:grpSp>
      <p:grpSp>
        <p:nvGrpSpPr>
          <p:cNvPr id="11" name="Group 331">
            <a:extLst>
              <a:ext uri="{FF2B5EF4-FFF2-40B4-BE49-F238E27FC236}">
                <a16:creationId xmlns:a16="http://schemas.microsoft.com/office/drawing/2014/main" id="{D8A44527-8242-4E86-9766-AB1D0EFD6516}"/>
              </a:ext>
            </a:extLst>
          </p:cNvPr>
          <p:cNvGrpSpPr/>
          <p:nvPr/>
        </p:nvGrpSpPr>
        <p:grpSpPr>
          <a:xfrm>
            <a:off x="1574800" y="3691135"/>
            <a:ext cx="4552951" cy="1957235"/>
            <a:chOff x="0" y="-1"/>
            <a:chExt cx="6159114" cy="2775238"/>
          </a:xfrm>
        </p:grpSpPr>
        <p:sp>
          <p:nvSpPr>
            <p:cNvPr id="12" name="Shape 329">
              <a:extLst>
                <a:ext uri="{FF2B5EF4-FFF2-40B4-BE49-F238E27FC236}">
                  <a16:creationId xmlns:a16="http://schemas.microsoft.com/office/drawing/2014/main" id="{A47998B1-F28A-42A4-8AB6-8701A5DF1F68}"/>
                </a:ext>
              </a:extLst>
            </p:cNvPr>
            <p:cNvSpPr/>
            <p:nvPr/>
          </p:nvSpPr>
          <p:spPr>
            <a:xfrm>
              <a:off x="0" y="-1"/>
              <a:ext cx="6159114" cy="2775238"/>
            </a:xfrm>
            <a:prstGeom prst="rect">
              <a:avLst/>
            </a:prstGeom>
            <a:solidFill>
              <a:srgbClr val="BDD7EE"/>
            </a:solidFill>
            <a:ln w="12700" cap="flat">
              <a:noFill/>
              <a:miter lim="400000"/>
            </a:ln>
            <a:effectLst/>
          </p:spPr>
          <p:txBody>
            <a:bodyPr wrap="square" lIns="34289" tIns="34289" rIns="34289" bIns="34289" numCol="1" anchor="t">
              <a:noAutofit/>
            </a:bodyPr>
            <a:lstStyle/>
            <a:p>
              <a:pPr>
                <a:defRPr b="1">
                  <a:solidFill>
                    <a:srgbClr val="C00000"/>
                  </a:solidFill>
                </a:defRPr>
              </a:pPr>
              <a:endParaRPr/>
            </a:p>
          </p:txBody>
        </p:sp>
        <p:sp>
          <p:nvSpPr>
            <p:cNvPr id="13" name="Shape 330">
              <a:extLst>
                <a:ext uri="{FF2B5EF4-FFF2-40B4-BE49-F238E27FC236}">
                  <a16:creationId xmlns:a16="http://schemas.microsoft.com/office/drawing/2014/main" id="{57F9762C-A31A-4175-8983-0ECE1917D587}"/>
                </a:ext>
              </a:extLst>
            </p:cNvPr>
            <p:cNvSpPr/>
            <p:nvPr/>
          </p:nvSpPr>
          <p:spPr>
            <a:xfrm>
              <a:off x="0" y="-1"/>
              <a:ext cx="6159114" cy="265383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spAutoFit/>
            </a:bodyPr>
            <a:lstStyle/>
            <a:p>
              <a:pPr algn="ctr">
                <a:buNone/>
                <a:defRPr sz="2000" b="1" u="sng" cap="small">
                  <a:solidFill>
                    <a:srgbClr val="800000"/>
                  </a:solidFill>
                  <a:latin typeface="Arial"/>
                  <a:ea typeface="Arial"/>
                  <a:cs typeface="Arial"/>
                  <a:sym typeface="Arial"/>
                </a:defRPr>
              </a:pPr>
              <a:r>
                <a:rPr sz="1400" dirty="0"/>
                <a:t>Capability 3: </a:t>
              </a:r>
              <a:r>
                <a:rPr lang="en-US" sz="1400" b="1" u="sng" cap="small" dirty="0">
                  <a:sym typeface="Arial"/>
                </a:rPr>
                <a:t>Mature Concept, Expanded Capabilities</a:t>
              </a:r>
            </a:p>
            <a:p>
              <a:pPr marL="346472" lvl="1" indent="-176213">
                <a:buSzPct val="100000"/>
                <a:buFont typeface="Arial"/>
                <a:buChar char="•"/>
              </a:pPr>
              <a:r>
                <a:rPr lang="en-US" sz="1400" dirty="0"/>
                <a:t>Space weather</a:t>
              </a:r>
            </a:p>
            <a:p>
              <a:pPr marL="346472" lvl="1" indent="-176213">
                <a:buSzPct val="100000"/>
                <a:buFont typeface="Arial"/>
                <a:buChar char="•"/>
              </a:pPr>
              <a:r>
                <a:rPr lang="en-US" sz="1400" dirty="0"/>
                <a:t>Single actionable catalog + data fusion</a:t>
              </a:r>
            </a:p>
            <a:p>
              <a:pPr marL="346472" lvl="1" indent="-176213">
                <a:buSzPct val="100000"/>
                <a:buFont typeface="Arial"/>
                <a:buChar char="•"/>
              </a:pPr>
              <a:r>
                <a:rPr lang="en-US" sz="1400" dirty="0"/>
                <a:t>Support for mega-constellations</a:t>
              </a:r>
            </a:p>
            <a:p>
              <a:pPr marL="346472" lvl="1" indent="-176213">
                <a:buSzPct val="100000"/>
                <a:buFont typeface="Arial"/>
                <a:buChar char="•"/>
              </a:pPr>
              <a:r>
                <a:rPr lang="en-US" sz="1400" dirty="0"/>
                <a:t>Procedures and “rules-of-the-road” </a:t>
              </a:r>
            </a:p>
            <a:p>
              <a:pPr marL="170259" lvl="1">
                <a:buSzPct val="100000"/>
                <a:buNone/>
              </a:pPr>
              <a:endParaRPr lang="en-US" sz="1200" b="1" dirty="0">
                <a:solidFill>
                  <a:srgbClr val="C00000"/>
                </a:solidFill>
              </a:endParaRPr>
            </a:p>
            <a:p>
              <a:pPr marL="170259" lvl="1">
                <a:buSzPct val="100000"/>
                <a:buNone/>
              </a:pPr>
              <a:r>
                <a:rPr sz="1200" b="1" dirty="0">
                  <a:solidFill>
                    <a:srgbClr val="C00000"/>
                  </a:solidFill>
                </a:rPr>
                <a:t>Product: </a:t>
              </a:r>
              <a:r>
                <a:rPr lang="en-US" sz="1200" b="1" dirty="0">
                  <a:solidFill>
                    <a:srgbClr val="C00000"/>
                  </a:solidFill>
                </a:rPr>
                <a:t>mature concept incorporating regulator policy choices</a:t>
              </a:r>
              <a:endParaRPr sz="1200" b="1" dirty="0">
                <a:solidFill>
                  <a:srgbClr val="C00000"/>
                </a:solidFill>
              </a:endParaRPr>
            </a:p>
          </p:txBody>
        </p:sp>
      </p:grpSp>
      <p:grpSp>
        <p:nvGrpSpPr>
          <p:cNvPr id="14" name="Group 334">
            <a:extLst>
              <a:ext uri="{FF2B5EF4-FFF2-40B4-BE49-F238E27FC236}">
                <a16:creationId xmlns:a16="http://schemas.microsoft.com/office/drawing/2014/main" id="{84A9782D-1DF6-4859-8D7F-8460860AAE64}"/>
              </a:ext>
            </a:extLst>
          </p:cNvPr>
          <p:cNvGrpSpPr/>
          <p:nvPr/>
        </p:nvGrpSpPr>
        <p:grpSpPr>
          <a:xfrm>
            <a:off x="2133600" y="5791200"/>
            <a:ext cx="8534401" cy="346247"/>
            <a:chOff x="0" y="0"/>
            <a:chExt cx="11379200" cy="461662"/>
          </a:xfrm>
          <a:solidFill>
            <a:srgbClr val="941651"/>
          </a:solidFill>
        </p:grpSpPr>
        <p:sp>
          <p:nvSpPr>
            <p:cNvPr id="15" name="Shape 332">
              <a:extLst>
                <a:ext uri="{FF2B5EF4-FFF2-40B4-BE49-F238E27FC236}">
                  <a16:creationId xmlns:a16="http://schemas.microsoft.com/office/drawing/2014/main" id="{4E2B2BFF-5404-444B-B9D4-4F84B8654B4F}"/>
                </a:ext>
              </a:extLst>
            </p:cNvPr>
            <p:cNvSpPr/>
            <p:nvPr/>
          </p:nvSpPr>
          <p:spPr>
            <a:xfrm>
              <a:off x="0" y="0"/>
              <a:ext cx="11379200" cy="414298"/>
            </a:xfrm>
            <a:prstGeom prst="rect">
              <a:avLst/>
            </a:prstGeom>
            <a:grpFill/>
            <a:ln w="12700" cap="flat">
              <a:noFill/>
              <a:miter lim="400000"/>
            </a:ln>
            <a:effectLst/>
          </p:spPr>
          <p:txBody>
            <a:bodyPr wrap="square" lIns="34289" tIns="34289" rIns="34289" bIns="34289" numCol="1" anchor="t">
              <a:noAutofit/>
            </a:bodyPr>
            <a:lstStyle/>
            <a:p>
              <a:pPr algn="ctr">
                <a:spcBef>
                  <a:spcPts val="525"/>
                </a:spcBef>
                <a:defRPr sz="2400" b="1">
                  <a:solidFill>
                    <a:srgbClr val="FFFFFF"/>
                  </a:solidFill>
                  <a:latin typeface="Arial"/>
                  <a:ea typeface="Arial"/>
                  <a:cs typeface="Arial"/>
                  <a:sym typeface="Arial"/>
                </a:defRPr>
              </a:pPr>
              <a:endParaRPr/>
            </a:p>
          </p:txBody>
        </p:sp>
        <p:sp>
          <p:nvSpPr>
            <p:cNvPr id="16" name="Shape 333">
              <a:extLst>
                <a:ext uri="{FF2B5EF4-FFF2-40B4-BE49-F238E27FC236}">
                  <a16:creationId xmlns:a16="http://schemas.microsoft.com/office/drawing/2014/main" id="{EDB1B128-EAFE-4FE7-A617-1479087000AD}"/>
                </a:ext>
              </a:extLst>
            </p:cNvPr>
            <p:cNvSpPr/>
            <p:nvPr/>
          </p:nvSpPr>
          <p:spPr>
            <a:xfrm>
              <a:off x="0" y="0"/>
              <a:ext cx="11379200" cy="461662"/>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spAutoFit/>
            </a:bodyPr>
            <a:lstStyle>
              <a:lvl1pPr algn="ctr">
                <a:spcBef>
                  <a:spcPts val="500"/>
                </a:spcBef>
                <a:defRPr sz="2400" b="1">
                  <a:solidFill>
                    <a:srgbClr val="FFFFFF"/>
                  </a:solidFill>
                  <a:latin typeface="Arial"/>
                  <a:ea typeface="Arial"/>
                  <a:cs typeface="Arial"/>
                  <a:sym typeface="Arial"/>
                </a:defRPr>
              </a:lvl1pPr>
            </a:lstStyle>
            <a:p>
              <a:pPr>
                <a:buNone/>
              </a:pPr>
              <a:r>
                <a:rPr lang="en-US" sz="1800" dirty="0"/>
                <a:t>Evolutionary</a:t>
              </a:r>
              <a:r>
                <a:rPr sz="1800" dirty="0"/>
                <a:t> approach: </a:t>
              </a:r>
              <a:r>
                <a:rPr lang="en-US" sz="1800" dirty="0"/>
                <a:t>build capability by function and user needs</a:t>
              </a:r>
            </a:p>
          </p:txBody>
        </p:sp>
      </p:grpSp>
      <p:grpSp>
        <p:nvGrpSpPr>
          <p:cNvPr id="17" name="Group 328">
            <a:extLst>
              <a:ext uri="{FF2B5EF4-FFF2-40B4-BE49-F238E27FC236}">
                <a16:creationId xmlns:a16="http://schemas.microsoft.com/office/drawing/2014/main" id="{2B3C1934-A0AA-4EAA-9B6E-B87505925F46}"/>
              </a:ext>
            </a:extLst>
          </p:cNvPr>
          <p:cNvGrpSpPr/>
          <p:nvPr/>
        </p:nvGrpSpPr>
        <p:grpSpPr>
          <a:xfrm>
            <a:off x="6249750" y="3691135"/>
            <a:ext cx="5002451" cy="1957235"/>
            <a:chOff x="0" y="0"/>
            <a:chExt cx="6161938" cy="2640458"/>
          </a:xfrm>
        </p:grpSpPr>
        <p:sp>
          <p:nvSpPr>
            <p:cNvPr id="18" name="Shape 326">
              <a:extLst>
                <a:ext uri="{FF2B5EF4-FFF2-40B4-BE49-F238E27FC236}">
                  <a16:creationId xmlns:a16="http://schemas.microsoft.com/office/drawing/2014/main" id="{431B810A-8C56-4DE8-873F-BCBB7236251D}"/>
                </a:ext>
              </a:extLst>
            </p:cNvPr>
            <p:cNvSpPr/>
            <p:nvPr/>
          </p:nvSpPr>
          <p:spPr>
            <a:xfrm>
              <a:off x="0" y="0"/>
              <a:ext cx="6161938" cy="2640458"/>
            </a:xfrm>
            <a:prstGeom prst="rect">
              <a:avLst/>
            </a:prstGeom>
            <a:solidFill>
              <a:srgbClr val="C5E0B4"/>
            </a:solidFill>
            <a:ln w="12700" cap="flat">
              <a:noFill/>
              <a:miter lim="400000"/>
            </a:ln>
            <a:effectLst/>
          </p:spPr>
          <p:txBody>
            <a:bodyPr wrap="square" lIns="34289" tIns="34289" rIns="34289" bIns="34289" numCol="1" anchor="t">
              <a:noAutofit/>
            </a:bodyPr>
            <a:lstStyle/>
            <a:p>
              <a:pPr>
                <a:defRPr b="1">
                  <a:solidFill>
                    <a:srgbClr val="C00000"/>
                  </a:solidFill>
                </a:defRPr>
              </a:pPr>
              <a:endParaRPr/>
            </a:p>
          </p:txBody>
        </p:sp>
        <p:sp>
          <p:nvSpPr>
            <p:cNvPr id="19" name="Shape 327">
              <a:extLst>
                <a:ext uri="{FF2B5EF4-FFF2-40B4-BE49-F238E27FC236}">
                  <a16:creationId xmlns:a16="http://schemas.microsoft.com/office/drawing/2014/main" id="{620A8E85-36AF-40FC-A296-4025A32D0B0A}"/>
                </a:ext>
              </a:extLst>
            </p:cNvPr>
            <p:cNvSpPr/>
            <p:nvPr/>
          </p:nvSpPr>
          <p:spPr>
            <a:xfrm>
              <a:off x="0" y="0"/>
              <a:ext cx="6161938" cy="24850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spAutoFit/>
            </a:bodyPr>
            <a:lstStyle/>
            <a:p>
              <a:pPr algn="ctr">
                <a:buNone/>
                <a:defRPr b="1" u="sng" cap="small">
                  <a:solidFill>
                    <a:srgbClr val="800000"/>
                  </a:solidFill>
                  <a:latin typeface="Arial"/>
                  <a:ea typeface="Arial"/>
                  <a:cs typeface="Arial"/>
                  <a:sym typeface="Arial"/>
                </a:defRPr>
              </a:pPr>
              <a:r>
                <a:rPr sz="1200" dirty="0">
                  <a:ea typeface="Calibri" charset="0"/>
                  <a:cs typeface="Calibri" charset="0"/>
                </a:rPr>
                <a:t>Capability 4: </a:t>
              </a:r>
              <a:r>
                <a:rPr lang="en-US" sz="1200" b="1" u="sng" cap="small" dirty="0">
                  <a:sym typeface="Arial"/>
                </a:rPr>
                <a:t>Internationalization and Integration with Air Traffic Management </a:t>
              </a:r>
            </a:p>
            <a:p>
              <a:pPr marL="383381" lvl="1" indent="-257175">
                <a:buSzPct val="100000"/>
                <a:buFont typeface="Arial"/>
                <a:buChar char="•"/>
              </a:pPr>
              <a:r>
                <a:rPr lang="en-US" sz="1200" dirty="0"/>
                <a:t>Launch and reentry, sub-orbital</a:t>
              </a:r>
            </a:p>
            <a:p>
              <a:pPr marL="383381" lvl="1" indent="-257175">
                <a:buSzPct val="100000"/>
                <a:buFont typeface="Arial"/>
                <a:buChar char="•"/>
              </a:pPr>
              <a:r>
                <a:rPr lang="en-US" sz="1200" dirty="0"/>
                <a:t>Internationalization of system?</a:t>
              </a:r>
            </a:p>
            <a:p>
              <a:pPr marL="383381" lvl="1" indent="-257175">
                <a:buSzPct val="100000"/>
                <a:buFont typeface="Arial"/>
                <a:buChar char="•"/>
              </a:pPr>
              <a:r>
                <a:rPr lang="en-US" sz="1200" dirty="0"/>
                <a:t>Active debris removal/rendezvous and proximity operations</a:t>
              </a:r>
            </a:p>
            <a:p>
              <a:pPr marL="383381" lvl="1" indent="-257175">
                <a:buSzPct val="100000"/>
                <a:buFont typeface="Arial"/>
                <a:buChar char="•"/>
              </a:pPr>
              <a:r>
                <a:rPr lang="en-US" sz="1200" dirty="0"/>
                <a:t>Laser/directed energy integration</a:t>
              </a:r>
            </a:p>
            <a:p>
              <a:pPr lvl="1" indent="126206">
                <a:lnSpc>
                  <a:spcPct val="80000"/>
                </a:lnSpc>
                <a:defRPr b="1">
                  <a:solidFill>
                    <a:srgbClr val="C00000"/>
                  </a:solidFill>
                </a:defRPr>
              </a:pPr>
              <a:endParaRPr lang="en-US" sz="1200" dirty="0"/>
            </a:p>
            <a:p>
              <a:pPr marL="126206" lvl="1">
                <a:lnSpc>
                  <a:spcPct val="80000"/>
                </a:lnSpc>
                <a:buNone/>
                <a:defRPr b="1">
                  <a:solidFill>
                    <a:srgbClr val="C00000"/>
                  </a:solidFill>
                </a:defRPr>
              </a:pPr>
              <a:r>
                <a:rPr sz="1200" dirty="0"/>
                <a:t>Product: </a:t>
              </a:r>
              <a:r>
                <a:rPr lang="en-US" sz="1200" dirty="0"/>
                <a:t>comprehensive architecture for STM covering all phases of activity, coordination with other countries</a:t>
              </a:r>
              <a:r>
                <a:rPr sz="1200" dirty="0"/>
                <a:t>   </a:t>
              </a:r>
            </a:p>
          </p:txBody>
        </p:sp>
      </p:grpSp>
    </p:spTree>
    <p:extLst>
      <p:ext uri="{BB962C8B-B14F-4D97-AF65-F5344CB8AC3E}">
        <p14:creationId xmlns:p14="http://schemas.microsoft.com/office/powerpoint/2010/main" val="2532747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922B-D35D-4FF0-B3A1-F0A24617022D}"/>
              </a:ext>
            </a:extLst>
          </p:cNvPr>
          <p:cNvSpPr>
            <a:spLocks noGrp="1"/>
          </p:cNvSpPr>
          <p:nvPr>
            <p:ph type="title"/>
          </p:nvPr>
        </p:nvSpPr>
        <p:spPr/>
        <p:txBody>
          <a:bodyPr/>
          <a:lstStyle/>
          <a:p>
            <a:r>
              <a:rPr lang="en-US" b="1" dirty="0">
                <a:cs typeface="Arial"/>
              </a:rPr>
              <a:t>Visualizing The Problem</a:t>
            </a:r>
            <a:endParaRPr lang="en-US" b="1" dirty="0"/>
          </a:p>
        </p:txBody>
      </p:sp>
      <p:grpSp>
        <p:nvGrpSpPr>
          <p:cNvPr id="7" name="Group 6"/>
          <p:cNvGrpSpPr/>
          <p:nvPr/>
        </p:nvGrpSpPr>
        <p:grpSpPr>
          <a:xfrm>
            <a:off x="4028" y="879839"/>
            <a:ext cx="6201626" cy="4079635"/>
            <a:chOff x="4028" y="879839"/>
            <a:chExt cx="6201626" cy="4079635"/>
          </a:xfrm>
        </p:grpSpPr>
        <p:pic>
          <p:nvPicPr>
            <p:cNvPr id="6" name="Picture 6" descr="A close up of a map&#10;&#10;Description generated with very high confidence">
              <a:extLst>
                <a:ext uri="{FF2B5EF4-FFF2-40B4-BE49-F238E27FC236}">
                  <a16:creationId xmlns:a16="http://schemas.microsoft.com/office/drawing/2014/main" id="{64661D53-F485-4FBD-A885-1B6DC72FC4F5}"/>
                </a:ext>
              </a:extLst>
            </p:cNvPr>
            <p:cNvPicPr>
              <a:picLocks noChangeAspect="1"/>
            </p:cNvPicPr>
            <p:nvPr/>
          </p:nvPicPr>
          <p:blipFill rotWithShape="1">
            <a:blip r:embed="rId3" cstate="print"/>
            <a:srcRect t="1548" r="103" b="-155"/>
            <a:stretch/>
          </p:blipFill>
          <p:spPr>
            <a:xfrm>
              <a:off x="4028" y="879839"/>
              <a:ext cx="6201626" cy="4079635"/>
            </a:xfrm>
            <a:prstGeom prst="rect">
              <a:avLst/>
            </a:prstGeom>
          </p:spPr>
        </p:pic>
        <p:grpSp>
          <p:nvGrpSpPr>
            <p:cNvPr id="4" name="Group 3"/>
            <p:cNvGrpSpPr/>
            <p:nvPr/>
          </p:nvGrpSpPr>
          <p:grpSpPr>
            <a:xfrm>
              <a:off x="2824078" y="1193712"/>
              <a:ext cx="2421468" cy="1200033"/>
              <a:chOff x="2824078" y="1193712"/>
              <a:chExt cx="2421468" cy="1200033"/>
            </a:xfrm>
          </p:grpSpPr>
          <p:sp>
            <p:nvSpPr>
              <p:cNvPr id="8" name="TextBox 7">
                <a:extLst>
                  <a:ext uri="{FF2B5EF4-FFF2-40B4-BE49-F238E27FC236}">
                    <a16:creationId xmlns:a16="http://schemas.microsoft.com/office/drawing/2014/main" id="{88618336-5738-40A8-91DF-5746D6A2F1F1}"/>
                  </a:ext>
                </a:extLst>
              </p:cNvPr>
              <p:cNvSpPr txBox="1"/>
              <p:nvPr/>
            </p:nvSpPr>
            <p:spPr>
              <a:xfrm>
                <a:off x="2876182" y="2085968"/>
                <a:ext cx="175325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uNone/>
                </a:pPr>
                <a:r>
                  <a:rPr lang="en-US" sz="1400" dirty="0"/>
                  <a:t>Chinese ASAT Test</a:t>
                </a:r>
                <a:endParaRPr lang="en-US" sz="1400" dirty="0">
                  <a:cs typeface="Arial"/>
                </a:endParaRPr>
              </a:p>
            </p:txBody>
          </p:sp>
          <p:sp>
            <p:nvSpPr>
              <p:cNvPr id="9" name="TextBox 8">
                <a:extLst>
                  <a:ext uri="{FF2B5EF4-FFF2-40B4-BE49-F238E27FC236}">
                    <a16:creationId xmlns:a16="http://schemas.microsoft.com/office/drawing/2014/main" id="{049A758D-F845-49AF-852D-436E617CE8E9}"/>
                  </a:ext>
                </a:extLst>
              </p:cNvPr>
              <p:cNvSpPr txBox="1"/>
              <p:nvPr/>
            </p:nvSpPr>
            <p:spPr>
              <a:xfrm>
                <a:off x="2824078" y="1193712"/>
                <a:ext cx="1753252"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uNone/>
                </a:pPr>
                <a:r>
                  <a:rPr lang="en-US" sz="1400" dirty="0"/>
                  <a:t>Iridium</a:t>
                </a:r>
                <a:r>
                  <a:rPr lang="en-US" sz="1400" dirty="0">
                    <a:cs typeface="Arial"/>
                  </a:rPr>
                  <a:t>/Cosmos</a:t>
                </a:r>
                <a:endParaRPr lang="en-US" dirty="0"/>
              </a:p>
            </p:txBody>
          </p:sp>
          <p:cxnSp>
            <p:nvCxnSpPr>
              <p:cNvPr id="10" name="Straight Arrow Connector 9">
                <a:extLst>
                  <a:ext uri="{FF2B5EF4-FFF2-40B4-BE49-F238E27FC236}">
                    <a16:creationId xmlns:a16="http://schemas.microsoft.com/office/drawing/2014/main" id="{9D63E51F-62A4-447F-A73C-7DF49C9F341E}"/>
                  </a:ext>
                </a:extLst>
              </p:cNvPr>
              <p:cNvCxnSpPr/>
              <p:nvPr/>
            </p:nvCxnSpPr>
            <p:spPr bwMode="auto">
              <a:xfrm>
                <a:off x="4402787" y="1381932"/>
                <a:ext cx="842759" cy="139375"/>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1" name="Straight Arrow Connector 10">
                <a:extLst>
                  <a:ext uri="{FF2B5EF4-FFF2-40B4-BE49-F238E27FC236}">
                    <a16:creationId xmlns:a16="http://schemas.microsoft.com/office/drawing/2014/main" id="{FDBA0AD3-2E03-4CF2-B2C1-1195F1BD7417}"/>
                  </a:ext>
                </a:extLst>
              </p:cNvPr>
              <p:cNvCxnSpPr>
                <a:cxnSpLocks/>
              </p:cNvCxnSpPr>
              <p:nvPr/>
            </p:nvCxnSpPr>
            <p:spPr bwMode="auto">
              <a:xfrm flipV="1">
                <a:off x="4585144" y="2185614"/>
                <a:ext cx="517119" cy="10420"/>
              </a:xfrm>
              <a:prstGeom prst="straightConnector1">
                <a:avLst/>
              </a:prstGeom>
              <a:ln w="57150">
                <a:headEnd type="none" w="med" len="med"/>
                <a:tailEnd type="triangle"/>
              </a:ln>
            </p:spPr>
            <p:style>
              <a:lnRef idx="1">
                <a:schemeClr val="accent4"/>
              </a:lnRef>
              <a:fillRef idx="0">
                <a:schemeClr val="accent4"/>
              </a:fillRef>
              <a:effectRef idx="0">
                <a:schemeClr val="accent4"/>
              </a:effectRef>
              <a:fontRef idx="minor">
                <a:schemeClr val="tx1"/>
              </a:fontRef>
            </p:style>
          </p:cxnSp>
        </p:grpSp>
      </p:grpSp>
      <p:pic>
        <p:nvPicPr>
          <p:cNvPr id="3" name="Picture 3" descr="A picture containing indoor, table&#10;&#10;Description generated with high confidence">
            <a:extLst>
              <a:ext uri="{FF2B5EF4-FFF2-40B4-BE49-F238E27FC236}">
                <a16:creationId xmlns:a16="http://schemas.microsoft.com/office/drawing/2014/main" id="{FE070129-07D4-4F95-92ED-365F2DEE7A7E}"/>
              </a:ext>
            </a:extLst>
          </p:cNvPr>
          <p:cNvPicPr>
            <a:picLocks noChangeAspect="1"/>
          </p:cNvPicPr>
          <p:nvPr/>
        </p:nvPicPr>
        <p:blipFill>
          <a:blip r:embed="rId4" cstate="print"/>
          <a:stretch>
            <a:fillRect/>
          </a:stretch>
        </p:blipFill>
        <p:spPr>
          <a:xfrm>
            <a:off x="457200" y="4872645"/>
            <a:ext cx="5520978" cy="1690593"/>
          </a:xfrm>
          <a:prstGeom prst="rect">
            <a:avLst/>
          </a:prstGeom>
        </p:spPr>
      </p:pic>
      <p:pic>
        <p:nvPicPr>
          <p:cNvPr id="5" name="Picture 6" descr="A close up of a logo&#10;&#10;Description generated with high confidence">
            <a:extLst>
              <a:ext uri="{FF2B5EF4-FFF2-40B4-BE49-F238E27FC236}">
                <a16:creationId xmlns:a16="http://schemas.microsoft.com/office/drawing/2014/main" id="{FFFF57EC-B00C-4F57-B255-185ADF4C3CFE}"/>
              </a:ext>
            </a:extLst>
          </p:cNvPr>
          <p:cNvPicPr>
            <a:picLocks noChangeAspect="1"/>
          </p:cNvPicPr>
          <p:nvPr/>
        </p:nvPicPr>
        <p:blipFill rotWithShape="1">
          <a:blip r:embed="rId5" cstate="print"/>
          <a:srcRect t="44" r="103" b="7122"/>
          <a:stretch/>
        </p:blipFill>
        <p:spPr>
          <a:xfrm>
            <a:off x="6401092" y="1676400"/>
            <a:ext cx="5790908" cy="3749878"/>
          </a:xfrm>
          <a:prstGeom prst="rect">
            <a:avLst/>
          </a:prstGeom>
        </p:spPr>
      </p:pic>
    </p:spTree>
    <p:extLst>
      <p:ext uri="{BB962C8B-B14F-4D97-AF65-F5344CB8AC3E}">
        <p14:creationId xmlns:p14="http://schemas.microsoft.com/office/powerpoint/2010/main" val="210214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8900532" cy="828055"/>
          </a:xfrm>
        </p:spPr>
        <p:txBody>
          <a:bodyPr>
            <a:normAutofit fontScale="90000"/>
          </a:bodyPr>
          <a:lstStyle/>
          <a:p>
            <a:r>
              <a:rPr lang="en-US" b="1" dirty="0">
                <a:solidFill>
                  <a:srgbClr val="3531C6"/>
                </a:solidFill>
                <a:cs typeface="Calibri" panose="020F0502020204030204" pitchFamily="34" charset="0"/>
              </a:rPr>
              <a:t>Space Traffic Management (STM)</a:t>
            </a:r>
            <a:endParaRPr lang="en-US" dirty="0">
              <a:solidFill>
                <a:srgbClr val="3531C6"/>
              </a:solidFill>
            </a:endParaRPr>
          </a:p>
        </p:txBody>
      </p:sp>
      <p:sp>
        <p:nvSpPr>
          <p:cNvPr id="3" name="Content Placeholder 2"/>
          <p:cNvSpPr>
            <a:spLocks noGrp="1"/>
          </p:cNvSpPr>
          <p:nvPr>
            <p:ph idx="1"/>
          </p:nvPr>
        </p:nvSpPr>
        <p:spPr>
          <a:xfrm>
            <a:off x="548268" y="955829"/>
            <a:ext cx="7257586" cy="5824111"/>
          </a:xfrm>
        </p:spPr>
        <p:txBody>
          <a:bodyPr>
            <a:normAutofit fontScale="92500"/>
          </a:bodyPr>
          <a:lstStyle/>
          <a:p>
            <a:r>
              <a:rPr lang="en-US" sz="2400" dirty="0"/>
              <a:t>“Space traffic management means the set of </a:t>
            </a:r>
            <a:r>
              <a:rPr lang="en-US" sz="2400" u="sng" dirty="0"/>
              <a:t>technical</a:t>
            </a:r>
            <a:r>
              <a:rPr lang="en-US" sz="2400" dirty="0"/>
              <a:t> and regulatory provisions for promoting safe access into outer space, </a:t>
            </a:r>
            <a:r>
              <a:rPr lang="en-US" sz="2400" u="sng" dirty="0"/>
              <a:t>operations in outer space </a:t>
            </a:r>
            <a:r>
              <a:rPr lang="en-US" sz="2400" dirty="0"/>
              <a:t>and return from outer space to Earth free from </a:t>
            </a:r>
            <a:r>
              <a:rPr lang="en-US" sz="2400" u="sng" dirty="0"/>
              <a:t>physical</a:t>
            </a:r>
            <a:r>
              <a:rPr lang="en-US" sz="2400" dirty="0"/>
              <a:t> or radio- frequency interference.” – IAA Cosmic Study (2006)</a:t>
            </a:r>
          </a:p>
          <a:p>
            <a:r>
              <a:rPr lang="en-US" sz="2400" dirty="0"/>
              <a:t>“[P]</a:t>
            </a:r>
            <a:r>
              <a:rPr lang="en-US" sz="2400" dirty="0" err="1"/>
              <a:t>lanning</a:t>
            </a:r>
            <a:r>
              <a:rPr lang="en-US" sz="2400" dirty="0"/>
              <a:t>, coordination, and on-orbit synchronization of activities to enhance the safety, stability, and sustainability of operations in the space environment.” – Space Policy Directive 3</a:t>
            </a:r>
          </a:p>
          <a:p>
            <a:r>
              <a:rPr lang="en-US" sz="2400" dirty="0"/>
              <a:t>Why STM?</a:t>
            </a:r>
          </a:p>
          <a:p>
            <a:pPr lvl="1"/>
            <a:r>
              <a:rPr lang="en-US" sz="2000" dirty="0"/>
              <a:t>Today there are ~1,700 active satellites</a:t>
            </a:r>
          </a:p>
          <a:p>
            <a:pPr lvl="1"/>
            <a:r>
              <a:rPr lang="en-US" sz="2000" dirty="0"/>
              <a:t>~19,000 tracked objects (&gt;10 cm) by US Joint Space </a:t>
            </a:r>
            <a:br>
              <a:rPr lang="en-US" sz="2000" dirty="0"/>
            </a:br>
            <a:r>
              <a:rPr lang="en-US" sz="2000" dirty="0"/>
              <a:t>Operations Center (</a:t>
            </a:r>
            <a:r>
              <a:rPr lang="en-US" sz="2000" dirty="0" err="1"/>
              <a:t>JSpOC</a:t>
            </a:r>
            <a:r>
              <a:rPr lang="en-US" sz="2000" dirty="0"/>
              <a:t>)</a:t>
            </a:r>
          </a:p>
          <a:p>
            <a:pPr lvl="1"/>
            <a:r>
              <a:rPr lang="en-US" sz="2000" dirty="0"/>
              <a:t>Future mega-constellations - 20,000+ proposed new satellites</a:t>
            </a:r>
          </a:p>
          <a:p>
            <a:pPr lvl="1"/>
            <a:r>
              <a:rPr lang="en-US" sz="2000" dirty="0"/>
              <a:t>Debris producing more debris: “Kessler Syndrome”</a:t>
            </a:r>
          </a:p>
        </p:txBody>
      </p:sp>
      <p:pic>
        <p:nvPicPr>
          <p:cNvPr id="6" name="debrisat_impactcolorvideo">
            <a:hlinkClick r:id="" action="ppaction://media"/>
            <a:extLst>
              <a:ext uri="{FF2B5EF4-FFF2-40B4-BE49-F238E27FC236}">
                <a16:creationId xmlns:a16="http://schemas.microsoft.com/office/drawing/2014/main" id="{5C5E14C1-1ADB-BD43-AC7F-87471D5D18A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96613" y="2241995"/>
            <a:ext cx="3809052" cy="2856789"/>
          </a:xfrm>
          <a:prstGeom prst="rect">
            <a:avLst/>
          </a:prstGeom>
        </p:spPr>
      </p:pic>
      <p:sp>
        <p:nvSpPr>
          <p:cNvPr id="7" name="Rectangle 6">
            <a:extLst>
              <a:ext uri="{FF2B5EF4-FFF2-40B4-BE49-F238E27FC236}">
                <a16:creationId xmlns:a16="http://schemas.microsoft.com/office/drawing/2014/main" id="{17456EFC-1F7B-114E-A1C8-8ADE5C0EDD16}"/>
              </a:ext>
            </a:extLst>
          </p:cNvPr>
          <p:cNvSpPr/>
          <p:nvPr/>
        </p:nvSpPr>
        <p:spPr>
          <a:xfrm>
            <a:off x="7991119" y="5098784"/>
            <a:ext cx="3914546" cy="1200329"/>
          </a:xfrm>
          <a:prstGeom prst="rect">
            <a:avLst/>
          </a:prstGeom>
        </p:spPr>
        <p:txBody>
          <a:bodyPr wrap="square">
            <a:spAutoFit/>
          </a:bodyPr>
          <a:lstStyle/>
          <a:p>
            <a:pPr algn="ctr"/>
            <a:r>
              <a:rPr lang="en-US" sz="1200" dirty="0">
                <a:latin typeface="Times New Roman" panose="02020603050405020304" pitchFamily="18" charset="0"/>
                <a:ea typeface="Times New Roman" panose="02020603050405020304" pitchFamily="18" charset="0"/>
              </a:rPr>
              <a:t>NASA/DoD </a:t>
            </a:r>
            <a:r>
              <a:rPr lang="en-US" sz="1200" dirty="0" err="1">
                <a:latin typeface="Times New Roman" panose="02020603050405020304" pitchFamily="18" charset="0"/>
                <a:ea typeface="Times New Roman" panose="02020603050405020304" pitchFamily="18" charset="0"/>
              </a:rPr>
              <a:t>DebriSat</a:t>
            </a:r>
            <a:r>
              <a:rPr lang="en-US" sz="1200" dirty="0">
                <a:latin typeface="Times New Roman" panose="02020603050405020304" pitchFamily="18" charset="0"/>
                <a:ea typeface="Times New Roman" panose="02020603050405020304" pitchFamily="18" charset="0"/>
              </a:rPr>
              <a:t> Test Video (April 2014)</a:t>
            </a:r>
          </a:p>
          <a:p>
            <a:pPr algn="ctr"/>
            <a:endParaRPr lang="en-US" sz="1200" dirty="0">
              <a:latin typeface="Times New Roman" panose="02020603050405020304" pitchFamily="18" charset="0"/>
              <a:ea typeface="Times New Roman" panose="02020603050405020304" pitchFamily="18" charset="0"/>
            </a:endParaRPr>
          </a:p>
          <a:p>
            <a:r>
              <a:rPr lang="en-US" sz="1200" dirty="0">
                <a:latin typeface="Times New Roman" panose="02020603050405020304" pitchFamily="18" charset="0"/>
                <a:ea typeface="Times New Roman" panose="02020603050405020304" pitchFamily="18" charset="0"/>
              </a:rPr>
              <a:t>600 gram projectile impacting a 50 kg spacecraft model at 7 km/s, kinetic energy of 14.7 MJ (similar energy to anti-aircraft missile warhead). Produced over 200,000 fragments larger than 2 mm.</a:t>
            </a:r>
            <a:endParaRPr lang="en-US" sz="1200" dirty="0"/>
          </a:p>
        </p:txBody>
      </p:sp>
      <p:sp>
        <p:nvSpPr>
          <p:cNvPr id="8" name="Rectangle 7">
            <a:extLst>
              <a:ext uri="{FF2B5EF4-FFF2-40B4-BE49-F238E27FC236}">
                <a16:creationId xmlns:a16="http://schemas.microsoft.com/office/drawing/2014/main" id="{CC8EDCFD-B791-6A4E-8687-61A2E4B8BB8C}"/>
              </a:ext>
            </a:extLst>
          </p:cNvPr>
          <p:cNvSpPr/>
          <p:nvPr/>
        </p:nvSpPr>
        <p:spPr>
          <a:xfrm>
            <a:off x="8096613" y="1561171"/>
            <a:ext cx="3957911" cy="584775"/>
          </a:xfrm>
          <a:prstGeom prst="rect">
            <a:avLst/>
          </a:prstGeom>
        </p:spPr>
        <p:txBody>
          <a:bodyPr wrap="square">
            <a:spAutoFit/>
          </a:bodyPr>
          <a:lstStyle/>
          <a:p>
            <a:pPr algn="ctr"/>
            <a:r>
              <a:rPr lang="en-US" sz="1600" dirty="0"/>
              <a:t>Collision with </a:t>
            </a:r>
            <a:r>
              <a:rPr lang="en-US" sz="1600" i="1" u="sng" dirty="0"/>
              <a:t>any</a:t>
            </a:r>
            <a:r>
              <a:rPr lang="en-US" sz="1600" dirty="0"/>
              <a:t> tracked object (&gt; 10 cm) looks like this (or worse): </a:t>
            </a:r>
          </a:p>
        </p:txBody>
      </p:sp>
    </p:spTree>
    <p:extLst>
      <p:ext uri="{BB962C8B-B14F-4D97-AF65-F5344CB8AC3E}">
        <p14:creationId xmlns:p14="http://schemas.microsoft.com/office/powerpoint/2010/main" val="948812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 name="Group 1033"/>
          <p:cNvGrpSpPr/>
          <p:nvPr/>
        </p:nvGrpSpPr>
        <p:grpSpPr>
          <a:xfrm>
            <a:off x="2524125" y="969683"/>
            <a:ext cx="4410128" cy="2859367"/>
            <a:chOff x="9490022" y="-187960"/>
            <a:chExt cx="4410128" cy="2859367"/>
          </a:xfrm>
        </p:grpSpPr>
        <p:pic>
          <p:nvPicPr>
            <p:cNvPr id="13" name="Picture 12"/>
            <p:cNvPicPr>
              <a:picLocks noChangeAspect="1"/>
            </p:cNvPicPr>
            <p:nvPr/>
          </p:nvPicPr>
          <p:blipFill>
            <a:blip r:embed="rId3"/>
            <a:stretch>
              <a:fillRect/>
            </a:stretch>
          </p:blipFill>
          <p:spPr>
            <a:xfrm>
              <a:off x="10068242" y="1280757"/>
              <a:ext cx="1438275" cy="1390650"/>
            </a:xfrm>
            <a:prstGeom prst="rect">
              <a:avLst/>
            </a:prstGeom>
          </p:spPr>
        </p:pic>
        <p:pic>
          <p:nvPicPr>
            <p:cNvPr id="18" name="Picture 17"/>
            <p:cNvPicPr>
              <a:picLocks noChangeAspect="1"/>
            </p:cNvPicPr>
            <p:nvPr/>
          </p:nvPicPr>
          <p:blipFill>
            <a:blip r:embed="rId4"/>
            <a:stretch>
              <a:fillRect/>
            </a:stretch>
          </p:blipFill>
          <p:spPr>
            <a:xfrm>
              <a:off x="12179578" y="1706562"/>
              <a:ext cx="1438275" cy="752475"/>
            </a:xfrm>
            <a:prstGeom prst="rect">
              <a:avLst/>
            </a:prstGeom>
          </p:spPr>
        </p:pic>
        <p:pic>
          <p:nvPicPr>
            <p:cNvPr id="23" name="Picture 22"/>
            <p:cNvPicPr>
              <a:picLocks noChangeAspect="1"/>
            </p:cNvPicPr>
            <p:nvPr/>
          </p:nvPicPr>
          <p:blipFill>
            <a:blip r:embed="rId5"/>
            <a:stretch>
              <a:fillRect/>
            </a:stretch>
          </p:blipFill>
          <p:spPr>
            <a:xfrm>
              <a:off x="9490022" y="-157518"/>
              <a:ext cx="1438275" cy="1438275"/>
            </a:xfrm>
            <a:prstGeom prst="rect">
              <a:avLst/>
            </a:prstGeom>
          </p:spPr>
        </p:pic>
        <p:pic>
          <p:nvPicPr>
            <p:cNvPr id="25" name="Picture 24"/>
            <p:cNvPicPr>
              <a:picLocks noChangeAspect="1"/>
            </p:cNvPicPr>
            <p:nvPr/>
          </p:nvPicPr>
          <p:blipFill>
            <a:blip r:embed="rId6"/>
            <a:stretch>
              <a:fillRect/>
            </a:stretch>
          </p:blipFill>
          <p:spPr>
            <a:xfrm>
              <a:off x="11127422" y="361315"/>
              <a:ext cx="1438275" cy="704850"/>
            </a:xfrm>
            <a:prstGeom prst="rect">
              <a:avLst/>
            </a:prstGeom>
          </p:spPr>
        </p:pic>
        <p:pic>
          <p:nvPicPr>
            <p:cNvPr id="26" name="Picture 25"/>
            <p:cNvPicPr>
              <a:picLocks noChangeAspect="1"/>
            </p:cNvPicPr>
            <p:nvPr/>
          </p:nvPicPr>
          <p:blipFill>
            <a:blip r:embed="rId7"/>
            <a:stretch>
              <a:fillRect/>
            </a:stretch>
          </p:blipFill>
          <p:spPr>
            <a:xfrm>
              <a:off x="12642850" y="-187960"/>
              <a:ext cx="1257300" cy="1524000"/>
            </a:xfrm>
            <a:prstGeom prst="rect">
              <a:avLst/>
            </a:prstGeom>
          </p:spPr>
        </p:pic>
      </p:grpSp>
      <p:sp>
        <p:nvSpPr>
          <p:cNvPr id="2" name="TextBox 1"/>
          <p:cNvSpPr txBox="1"/>
          <p:nvPr/>
        </p:nvSpPr>
        <p:spPr>
          <a:xfrm>
            <a:off x="7053632" y="1066800"/>
            <a:ext cx="4732020" cy="476130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1800" dirty="0"/>
              <a:t>Megaconstellations (18,000 proposed satellites)</a:t>
            </a:r>
          </a:p>
          <a:p>
            <a:pPr marL="342900" indent="-342900">
              <a:spcAft>
                <a:spcPts val="600"/>
              </a:spcAft>
              <a:buFont typeface="Arial" panose="020B0604020202020204" pitchFamily="34" charset="0"/>
              <a:buChar char="•"/>
            </a:pPr>
            <a:r>
              <a:rPr lang="en-US" sz="1800" dirty="0" err="1"/>
              <a:t>Cubesats</a:t>
            </a:r>
            <a:r>
              <a:rPr lang="en-US" sz="1800" dirty="0"/>
              <a:t> (numerous, small, diverse)</a:t>
            </a:r>
          </a:p>
          <a:p>
            <a:pPr marL="342900" indent="-342900">
              <a:spcAft>
                <a:spcPts val="600"/>
              </a:spcAft>
              <a:buFont typeface="Arial" panose="020B0604020202020204" pitchFamily="34" charset="0"/>
              <a:buChar char="•"/>
            </a:pPr>
            <a:r>
              <a:rPr lang="en-US" sz="1800" dirty="0"/>
              <a:t>New small launch vehicles</a:t>
            </a:r>
          </a:p>
          <a:p>
            <a:pPr marL="342900" indent="-342900">
              <a:spcAft>
                <a:spcPts val="600"/>
              </a:spcAft>
              <a:buFont typeface="Arial" panose="020B0604020202020204" pitchFamily="34" charset="0"/>
              <a:buChar char="•"/>
            </a:pPr>
            <a:r>
              <a:rPr lang="en-US" sz="1800" dirty="0"/>
              <a:t>Increasing international, commercial participation</a:t>
            </a:r>
          </a:p>
          <a:p>
            <a:pPr marL="342900" indent="-342900">
              <a:spcAft>
                <a:spcPts val="600"/>
              </a:spcAft>
              <a:buFont typeface="Arial" panose="020B0604020202020204" pitchFamily="34" charset="0"/>
              <a:buChar char="•"/>
            </a:pPr>
            <a:r>
              <a:rPr lang="en-US" sz="1800" dirty="0"/>
              <a:t>Increasingly contested military environment </a:t>
            </a:r>
          </a:p>
          <a:p>
            <a:pPr marL="800100" lvl="1" indent="-342900">
              <a:spcAft>
                <a:spcPts val="600"/>
              </a:spcAft>
              <a:buFont typeface="Arial" panose="020B0604020202020204" pitchFamily="34" charset="0"/>
              <a:buChar char="•"/>
            </a:pPr>
            <a:r>
              <a:rPr lang="en-US" sz="1400" dirty="0"/>
              <a:t>Desire to separate </a:t>
            </a:r>
            <a:r>
              <a:rPr lang="en-US" sz="1400" dirty="0" err="1"/>
              <a:t>JSpOC</a:t>
            </a:r>
            <a:r>
              <a:rPr lang="en-US" sz="1400" dirty="0"/>
              <a:t> ‘weapon system’ from civil STM</a:t>
            </a:r>
          </a:p>
          <a:p>
            <a:pPr marL="342900" indent="-342900">
              <a:spcAft>
                <a:spcPts val="600"/>
              </a:spcAft>
              <a:buFont typeface="Arial" panose="020B0604020202020204" pitchFamily="34" charset="0"/>
              <a:buChar char="•"/>
            </a:pPr>
            <a:r>
              <a:rPr lang="en-US" sz="1800" dirty="0"/>
              <a:t>New commercial Space Situational Awareness</a:t>
            </a:r>
          </a:p>
          <a:p>
            <a:pPr marL="342900" indent="-342900">
              <a:spcAft>
                <a:spcPts val="600"/>
              </a:spcAft>
              <a:buFont typeface="Arial" panose="020B0604020202020204" pitchFamily="34" charset="0"/>
              <a:buChar char="•"/>
            </a:pPr>
            <a:r>
              <a:rPr lang="en-US" sz="1800" dirty="0"/>
              <a:t>New activities (asteroid mining, space tourism, commercial space habitats)</a:t>
            </a:r>
          </a:p>
        </p:txBody>
      </p:sp>
      <p:sp>
        <p:nvSpPr>
          <p:cNvPr id="5" name="TextBox 4"/>
          <p:cNvSpPr txBox="1"/>
          <p:nvPr/>
        </p:nvSpPr>
        <p:spPr>
          <a:xfrm>
            <a:off x="7086600" y="5942438"/>
            <a:ext cx="4591129" cy="461665"/>
          </a:xfrm>
          <a:prstGeom prst="rect">
            <a:avLst/>
          </a:prstGeom>
          <a:noFill/>
        </p:spPr>
        <p:txBody>
          <a:bodyPr wrap="none" rtlCol="0">
            <a:spAutoFit/>
          </a:bodyPr>
          <a:lstStyle/>
          <a:p>
            <a:pPr>
              <a:buNone/>
            </a:pPr>
            <a:r>
              <a:rPr lang="en-US" b="1" i="1" dirty="0"/>
              <a:t>A new approach is necessary</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9144" y="5143902"/>
            <a:ext cx="1769246" cy="1403762"/>
          </a:xfrm>
          <a:prstGeom prst="rect">
            <a:avLst/>
          </a:prstGeom>
        </p:spPr>
      </p:pic>
      <p:pic>
        <p:nvPicPr>
          <p:cNvPr id="1056" name="Picture 32" descr="JSpO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21529" y="5178046"/>
            <a:ext cx="2220330" cy="1321097"/>
          </a:xfrm>
          <a:prstGeom prst="rect">
            <a:avLst/>
          </a:prstGeom>
          <a:noFill/>
          <a:extLst>
            <a:ext uri="{909E8E84-426E-40DD-AFC4-6F175D3DCCD1}">
              <a14:hiddenFill xmlns:a14="http://schemas.microsoft.com/office/drawing/2010/main">
                <a:solidFill>
                  <a:srgbClr val="FFFFFF"/>
                </a:solidFill>
              </a14:hiddenFill>
            </a:ext>
          </a:extLst>
        </p:spPr>
      </p:pic>
      <p:grpSp>
        <p:nvGrpSpPr>
          <p:cNvPr id="1032" name="Group 1031"/>
          <p:cNvGrpSpPr/>
          <p:nvPr/>
        </p:nvGrpSpPr>
        <p:grpSpPr>
          <a:xfrm>
            <a:off x="269345" y="969683"/>
            <a:ext cx="2057569" cy="1754585"/>
            <a:chOff x="5190490" y="8387668"/>
            <a:chExt cx="5008134" cy="3774169"/>
          </a:xfrm>
        </p:grpSpPr>
        <p:pic>
          <p:nvPicPr>
            <p:cNvPr id="1028" name="Picture 1027"/>
            <p:cNvPicPr>
              <a:picLocks noChangeAspect="1"/>
            </p:cNvPicPr>
            <p:nvPr/>
          </p:nvPicPr>
          <p:blipFill>
            <a:blip r:embed="rId10"/>
            <a:stretch>
              <a:fillRect/>
            </a:stretch>
          </p:blipFill>
          <p:spPr>
            <a:xfrm>
              <a:off x="5231765" y="8432800"/>
              <a:ext cx="4966859" cy="3729037"/>
            </a:xfrm>
            <a:prstGeom prst="rect">
              <a:avLst/>
            </a:prstGeom>
          </p:spPr>
        </p:pic>
        <p:pic>
          <p:nvPicPr>
            <p:cNvPr id="1027" name="Picture 1026"/>
            <p:cNvPicPr>
              <a:picLocks noChangeAspect="1"/>
            </p:cNvPicPr>
            <p:nvPr/>
          </p:nvPicPr>
          <p:blipFill>
            <a:blip r:embed="rId11"/>
            <a:stretch>
              <a:fillRect/>
            </a:stretch>
          </p:blipFill>
          <p:spPr>
            <a:xfrm>
              <a:off x="5190490" y="8387668"/>
              <a:ext cx="2399030" cy="700769"/>
            </a:xfrm>
            <a:prstGeom prst="rect">
              <a:avLst/>
            </a:prstGeom>
          </p:spPr>
        </p:pic>
      </p:grpSp>
      <p:grpSp>
        <p:nvGrpSpPr>
          <p:cNvPr id="3" name="Group 2"/>
          <p:cNvGrpSpPr/>
          <p:nvPr/>
        </p:nvGrpSpPr>
        <p:grpSpPr>
          <a:xfrm>
            <a:off x="-173329" y="4545304"/>
            <a:ext cx="3162252" cy="1900555"/>
            <a:chOff x="2095548" y="3455022"/>
            <a:chExt cx="4630372" cy="2466181"/>
          </a:xfrm>
        </p:grpSpPr>
        <p:pic>
          <p:nvPicPr>
            <p:cNvPr id="1064" name="Picture 40" descr="Image result for leolab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95548" y="3455022"/>
              <a:ext cx="4630372" cy="2466181"/>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024"/>
            <p:cNvPicPr>
              <a:picLocks noChangeAspect="1"/>
            </p:cNvPicPr>
            <p:nvPr/>
          </p:nvPicPr>
          <p:blipFill>
            <a:blip r:embed="rId13"/>
            <a:stretch>
              <a:fillRect/>
            </a:stretch>
          </p:blipFill>
          <p:spPr>
            <a:xfrm>
              <a:off x="3700487" y="3455022"/>
              <a:ext cx="1342486" cy="437281"/>
            </a:xfrm>
            <a:prstGeom prst="rect">
              <a:avLst/>
            </a:prstGeom>
          </p:spPr>
        </p:pic>
      </p:grpSp>
      <p:grpSp>
        <p:nvGrpSpPr>
          <p:cNvPr id="1033" name="Group 1032"/>
          <p:cNvGrpSpPr/>
          <p:nvPr/>
        </p:nvGrpSpPr>
        <p:grpSpPr>
          <a:xfrm>
            <a:off x="282791" y="2757172"/>
            <a:ext cx="2351294" cy="1707023"/>
            <a:chOff x="10346055" y="7598092"/>
            <a:chExt cx="6286500" cy="3609976"/>
          </a:xfrm>
        </p:grpSpPr>
        <p:pic>
          <p:nvPicPr>
            <p:cNvPr id="1068" name="Picture 44" descr="Image result for bigelow spac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46055" y="7598092"/>
              <a:ext cx="6286500" cy="36099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5"/>
            <a:stretch>
              <a:fillRect/>
            </a:stretch>
          </p:blipFill>
          <p:spPr>
            <a:xfrm>
              <a:off x="10459402" y="7677785"/>
              <a:ext cx="1438275" cy="438150"/>
            </a:xfrm>
            <a:prstGeom prst="rect">
              <a:avLst/>
            </a:prstGeom>
          </p:spPr>
        </p:pic>
      </p:grpSp>
      <p:sp>
        <p:nvSpPr>
          <p:cNvPr id="7" name="Title 6"/>
          <p:cNvSpPr>
            <a:spLocks noGrp="1"/>
          </p:cNvSpPr>
          <p:nvPr>
            <p:ph type="title"/>
          </p:nvPr>
        </p:nvSpPr>
        <p:spPr/>
        <p:txBody>
          <a:bodyPr/>
          <a:lstStyle/>
          <a:p>
            <a:r>
              <a:rPr lang="en-US" sz="3600" b="1" dirty="0">
                <a:solidFill>
                  <a:srgbClr val="3531C6"/>
                </a:solidFill>
              </a:rPr>
              <a:t>Rapid growth in LEO complexity</a:t>
            </a:r>
          </a:p>
        </p:txBody>
      </p:sp>
      <p:pic>
        <p:nvPicPr>
          <p:cNvPr id="1030" name="Picture 6" descr="Image result for rocket lab"/>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18851" b="20356"/>
          <a:stretch/>
        </p:blipFill>
        <p:spPr bwMode="auto">
          <a:xfrm>
            <a:off x="2753464" y="3871490"/>
            <a:ext cx="2513762" cy="11467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blue origin"/>
          <p:cNvPicPr>
            <a:picLocks noChangeAspect="1" noChangeArrowheads="1"/>
          </p:cNvPicPr>
          <p:nvPr/>
        </p:nvPicPr>
        <p:blipFill rotWithShape="1">
          <a:blip r:embed="rId17">
            <a:extLst>
              <a:ext uri="{28A0092B-C50C-407E-A947-70E740481C1C}">
                <a14:useLocalDpi xmlns:a14="http://schemas.microsoft.com/office/drawing/2010/main" val="0"/>
              </a:ext>
            </a:extLst>
          </a:blip>
          <a:srcRect r="6421"/>
          <a:stretch/>
        </p:blipFill>
        <p:spPr bwMode="auto">
          <a:xfrm>
            <a:off x="5291998" y="3845281"/>
            <a:ext cx="1870802" cy="1199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358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4A20-12B3-4FBF-896D-43A26870E9A8}"/>
              </a:ext>
            </a:extLst>
          </p:cNvPr>
          <p:cNvSpPr>
            <a:spLocks noGrp="1"/>
          </p:cNvSpPr>
          <p:nvPr>
            <p:ph type="title"/>
          </p:nvPr>
        </p:nvSpPr>
        <p:spPr/>
        <p:txBody>
          <a:bodyPr/>
          <a:lstStyle/>
          <a:p>
            <a:r>
              <a:rPr lang="en-US" sz="4000" b="1" dirty="0"/>
              <a:t>Current SSA State of Art =&gt; STM?</a:t>
            </a:r>
          </a:p>
        </p:txBody>
      </p:sp>
      <p:graphicFrame>
        <p:nvGraphicFramePr>
          <p:cNvPr id="10" name="Table 9">
            <a:extLst>
              <a:ext uri="{FF2B5EF4-FFF2-40B4-BE49-F238E27FC236}">
                <a16:creationId xmlns:a16="http://schemas.microsoft.com/office/drawing/2014/main" id="{8623C55B-6BAC-4346-98EF-A7210D19E0A3}"/>
              </a:ext>
            </a:extLst>
          </p:cNvPr>
          <p:cNvGraphicFramePr>
            <a:graphicFrameLocks noGrp="1"/>
          </p:cNvGraphicFramePr>
          <p:nvPr>
            <p:extLst>
              <p:ext uri="{D42A27DB-BD31-4B8C-83A1-F6EECF244321}">
                <p14:modId xmlns:p14="http://schemas.microsoft.com/office/powerpoint/2010/main" val="3238472396"/>
              </p:ext>
            </p:extLst>
          </p:nvPr>
        </p:nvGraphicFramePr>
        <p:xfrm>
          <a:off x="0" y="910614"/>
          <a:ext cx="12192000" cy="5642586"/>
        </p:xfrm>
        <a:graphic>
          <a:graphicData uri="http://schemas.openxmlformats.org/drawingml/2006/table">
            <a:tbl>
              <a:tblPr firstRow="1" bandRow="1"/>
              <a:tblGrid>
                <a:gridCol w="4064000">
                  <a:extLst>
                    <a:ext uri="{9D8B030D-6E8A-4147-A177-3AD203B41FA5}">
                      <a16:colId xmlns:a16="http://schemas.microsoft.com/office/drawing/2014/main" val="2871397855"/>
                    </a:ext>
                  </a:extLst>
                </a:gridCol>
                <a:gridCol w="4064000">
                  <a:extLst>
                    <a:ext uri="{9D8B030D-6E8A-4147-A177-3AD203B41FA5}">
                      <a16:colId xmlns:a16="http://schemas.microsoft.com/office/drawing/2014/main" val="1821321529"/>
                    </a:ext>
                  </a:extLst>
                </a:gridCol>
                <a:gridCol w="4064000">
                  <a:extLst>
                    <a:ext uri="{9D8B030D-6E8A-4147-A177-3AD203B41FA5}">
                      <a16:colId xmlns:a16="http://schemas.microsoft.com/office/drawing/2014/main" val="3544653889"/>
                    </a:ext>
                  </a:extLst>
                </a:gridCol>
              </a:tblGrid>
              <a:tr h="32846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dirty="0"/>
                        <a:t>Government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dirty="0"/>
                        <a:t>Non-profit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dirty="0"/>
                        <a:t>Commercial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678609687"/>
                  </a:ext>
                </a:extLst>
              </a:tr>
              <a:tr h="24421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645226"/>
                  </a:ext>
                </a:extLst>
              </a:tr>
              <a:tr h="279194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en-US" dirty="0"/>
                        <a:t>Basic SSA Information</a:t>
                      </a:r>
                    </a:p>
                    <a:p>
                      <a:pPr marL="285750" indent="-285750">
                        <a:buFont typeface="Arial" panose="020B0604020202020204" pitchFamily="34" charset="0"/>
                        <a:buChar char="•"/>
                      </a:pPr>
                      <a:r>
                        <a:rPr lang="en-US" dirty="0"/>
                        <a:t>Anomaly Resolution</a:t>
                      </a:r>
                    </a:p>
                    <a:p>
                      <a:pPr marL="285750" indent="-285750">
                        <a:buFont typeface="Arial" panose="020B0604020202020204" pitchFamily="34" charset="0"/>
                        <a:buChar char="•"/>
                      </a:pPr>
                      <a:r>
                        <a:rPr lang="en-US" dirty="0"/>
                        <a:t>Basic Emergency Conjunction Assessment</a:t>
                      </a:r>
                    </a:p>
                    <a:p>
                      <a:pPr marL="285750" indent="-285750">
                        <a:buFont typeface="Arial" panose="020B0604020202020204" pitchFamily="34" charset="0"/>
                        <a:buChar char="•"/>
                      </a:pPr>
                      <a:r>
                        <a:rPr lang="en-US" dirty="0"/>
                        <a:t>Basic Emergency Collision Avoidance</a:t>
                      </a:r>
                    </a:p>
                    <a:p>
                      <a:pPr marL="285750" indent="-285750">
                        <a:buFont typeface="Arial" panose="020B0604020202020204" pitchFamily="34" charset="0"/>
                        <a:buChar char="•"/>
                      </a:pPr>
                      <a:r>
                        <a:rPr lang="en-US" dirty="0"/>
                        <a:t>Advanced Services with SSA Sharing Agreement</a:t>
                      </a:r>
                    </a:p>
                    <a:p>
                      <a:pPr marL="0" indent="0">
                        <a:buFont typeface="Arial" panose="020B0604020202020204" pitchFamily="34" charset="0"/>
                        <a:buNone/>
                      </a:pPr>
                      <a:r>
                        <a:rPr lang="en-US" b="1" i="1" dirty="0"/>
                        <a:t>(All Free)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en-US" dirty="0"/>
                        <a:t>Conjunction Assessment, Maneuver Planning Validation</a:t>
                      </a:r>
                    </a:p>
                    <a:p>
                      <a:pPr marL="285750" indent="-285750">
                        <a:buFont typeface="Arial" panose="020B0604020202020204" pitchFamily="34" charset="0"/>
                        <a:buChar char="•"/>
                      </a:pPr>
                      <a:r>
                        <a:rPr lang="en-US" dirty="0"/>
                        <a:t>Radio Frequency Interference Mitigation/Geolocation</a:t>
                      </a:r>
                    </a:p>
                    <a:p>
                      <a:pPr marL="285750" indent="-285750">
                        <a:buFont typeface="Arial" panose="020B0604020202020204" pitchFamily="34" charset="0"/>
                        <a:buChar char="•"/>
                      </a:pPr>
                      <a:r>
                        <a:rPr lang="en-US" dirty="0"/>
                        <a:t>Database of Member Contact Information</a:t>
                      </a:r>
                    </a:p>
                    <a:p>
                      <a:pPr marL="285750" indent="-285750">
                        <a:buFont typeface="Arial" panose="020B0604020202020204" pitchFamily="34" charset="0"/>
                        <a:buChar char="•"/>
                      </a:pPr>
                      <a:r>
                        <a:rPr lang="en-US" dirty="0"/>
                        <a:t>Legal and Technical Safeguards to Protect Proprietary Information</a:t>
                      </a:r>
                    </a:p>
                    <a:p>
                      <a:pPr marL="285750" indent="-285750">
                        <a:buFont typeface="Arial" panose="020B0604020202020204" pitchFamily="34" charset="0"/>
                        <a:buChar char="•"/>
                      </a:pPr>
                      <a:r>
                        <a:rPr lang="en-US" dirty="0"/>
                        <a:t>Cooperative Member Ephemeris Information for Higher Accuracy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285750" indent="-285750">
                        <a:buFont typeface="Arial" panose="020B0604020202020204" pitchFamily="34" charset="0"/>
                        <a:buChar char="•"/>
                      </a:pPr>
                      <a:r>
                        <a:rPr lang="en-US" dirty="0"/>
                        <a:t>Commercial Non-Cooperative SSA Information Acquisition using Various Sensors and Sensor Types</a:t>
                      </a:r>
                    </a:p>
                    <a:p>
                      <a:pPr marL="285750" indent="-285750">
                        <a:buFont typeface="Arial" panose="020B0604020202020204" pitchFamily="34" charset="0"/>
                        <a:buChar char="•"/>
                      </a:pPr>
                      <a:r>
                        <a:rPr lang="en-US" dirty="0"/>
                        <a:t>Orbit Determination</a:t>
                      </a:r>
                    </a:p>
                    <a:p>
                      <a:pPr marL="285750" indent="-285750">
                        <a:buFont typeface="Arial" panose="020B0604020202020204" pitchFamily="34" charset="0"/>
                        <a:buChar char="•"/>
                      </a:pPr>
                      <a:r>
                        <a:rPr lang="en-US" dirty="0"/>
                        <a:t>Conjunction Warning &amp; Assessment </a:t>
                      </a:r>
                    </a:p>
                    <a:p>
                      <a:pPr marL="285750" indent="-285750">
                        <a:buFont typeface="Arial" panose="020B0604020202020204" pitchFamily="34" charset="0"/>
                        <a:buChar char="•"/>
                      </a:pPr>
                      <a:r>
                        <a:rPr lang="en-US" dirty="0"/>
                        <a:t>Anomaly Detection and Resolution  </a:t>
                      </a:r>
                    </a:p>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666200721"/>
                  </a:ext>
                </a:extLst>
              </a:tr>
            </a:tbl>
          </a:graphicData>
        </a:graphic>
      </p:graphicFrame>
      <p:pic>
        <p:nvPicPr>
          <p:cNvPr id="11" name="Picture 6" descr="Telebras joins the Space Data Association">
            <a:extLst>
              <a:ext uri="{FF2B5EF4-FFF2-40B4-BE49-F238E27FC236}">
                <a16:creationId xmlns:a16="http://schemas.microsoft.com/office/drawing/2014/main" id="{30871042-AAFF-4C74-AD05-60C8C8D721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91" t="35740" r="28985" b="36713"/>
          <a:stretch/>
        </p:blipFill>
        <p:spPr bwMode="auto">
          <a:xfrm>
            <a:off x="4128842" y="2003026"/>
            <a:ext cx="3934315" cy="991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upload.wikimedia.org/wikipedia/en/0/09/JSpOC_final.jpg">
            <a:extLst>
              <a:ext uri="{FF2B5EF4-FFF2-40B4-BE49-F238E27FC236}">
                <a16:creationId xmlns:a16="http://schemas.microsoft.com/office/drawing/2014/main" id="{C94CEDC1-ADFC-4CB4-B9B2-6103F6C0C3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486" y="1354611"/>
            <a:ext cx="2302219" cy="22878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LEO Labs">
            <a:extLst>
              <a:ext uri="{FF2B5EF4-FFF2-40B4-BE49-F238E27FC236}">
                <a16:creationId xmlns:a16="http://schemas.microsoft.com/office/drawing/2014/main" id="{D2D0C017-8A3D-48DC-A3A6-49179040BC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3050" y="2840078"/>
            <a:ext cx="3041450" cy="10556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Image result for Exoanalytic">
            <a:extLst>
              <a:ext uri="{FF2B5EF4-FFF2-40B4-BE49-F238E27FC236}">
                <a16:creationId xmlns:a16="http://schemas.microsoft.com/office/drawing/2014/main" id="{3720E929-98CE-4E7A-9AB8-483BD8BDAD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9200" y="2189812"/>
            <a:ext cx="2765535" cy="8027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9A17840-5369-44C5-95B7-56706406F6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9200" y="1295400"/>
            <a:ext cx="2895600" cy="687904"/>
          </a:xfrm>
          <a:prstGeom prst="rect">
            <a:avLst/>
          </a:prstGeom>
        </p:spPr>
      </p:pic>
    </p:spTree>
    <p:extLst>
      <p:ext uri="{BB962C8B-B14F-4D97-AF65-F5344CB8AC3E}">
        <p14:creationId xmlns:p14="http://schemas.microsoft.com/office/powerpoint/2010/main" val="794303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0FB2AD-E8B8-4DA4-A543-ED9BF1FCE308}"/>
              </a:ext>
            </a:extLst>
          </p:cNvPr>
          <p:cNvSpPr>
            <a:spLocks noGrp="1"/>
          </p:cNvSpPr>
          <p:nvPr>
            <p:ph idx="1"/>
          </p:nvPr>
        </p:nvSpPr>
        <p:spPr>
          <a:xfrm>
            <a:off x="239046" y="1255972"/>
            <a:ext cx="3200400" cy="5125883"/>
          </a:xfrm>
        </p:spPr>
        <p:txBody>
          <a:bodyPr/>
          <a:lstStyle/>
          <a:p>
            <a:r>
              <a:rPr lang="en-US" sz="2000" dirty="0"/>
              <a:t>Collaborative effort to enable safe unmanned aircraft system operations in un-controlled low-altitude airspace.</a:t>
            </a:r>
          </a:p>
          <a:p>
            <a:r>
              <a:rPr lang="en-US" sz="2000" dirty="0"/>
              <a:t>Architecture and series of tests through joint research plan between FAA and NASA in partnership with industry.</a:t>
            </a:r>
          </a:p>
          <a:p>
            <a:r>
              <a:rPr lang="en-US" sz="2000" dirty="0"/>
              <a:t>Research Transition Teams to transfer prototype/lessons to FAA for operations</a:t>
            </a:r>
          </a:p>
        </p:txBody>
      </p:sp>
      <p:pic>
        <p:nvPicPr>
          <p:cNvPr id="6" name="Picture 2" descr="This image shows applications for small UAV, including agriculture, surveillance, photo, search and rescue, and cargo delivery.">
            <a:extLst>
              <a:ext uri="{FF2B5EF4-FFF2-40B4-BE49-F238E27FC236}">
                <a16:creationId xmlns:a16="http://schemas.microsoft.com/office/drawing/2014/main" id="{E6C4874D-BB5E-40BA-ADC3-280364B231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64" r="25567" b="-1"/>
          <a:stretch/>
        </p:blipFill>
        <p:spPr bwMode="auto">
          <a:xfrm>
            <a:off x="6882601" y="876300"/>
            <a:ext cx="5309399" cy="5720741"/>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2E697C7-2048-3048-A55F-2F759F4912F0}"/>
              </a:ext>
            </a:extLst>
          </p:cNvPr>
          <p:cNvSpPr txBox="1">
            <a:spLocks/>
          </p:cNvSpPr>
          <p:nvPr/>
        </p:nvSpPr>
        <p:spPr>
          <a:xfrm flipH="1">
            <a:off x="-3710" y="370509"/>
            <a:ext cx="11506198"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3531C6"/>
                </a:solidFill>
              </a:rPr>
              <a:t>NASA Unmanned Aerial System Traffic Management (UTM) Summary</a:t>
            </a:r>
            <a:endParaRPr lang="en-US" sz="3600" dirty="0">
              <a:solidFill>
                <a:srgbClr val="3531C6"/>
              </a:solidFill>
            </a:endParaRPr>
          </a:p>
        </p:txBody>
      </p:sp>
      <p:pic>
        <p:nvPicPr>
          <p:cNvPr id="8" name="Content Placeholder 4">
            <a:extLst>
              <a:ext uri="{FF2B5EF4-FFF2-40B4-BE49-F238E27FC236}">
                <a16:creationId xmlns:a16="http://schemas.microsoft.com/office/drawing/2014/main" id="{C00116B2-69D1-7C41-93F9-E9DFCB1A0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9545" y="2514600"/>
            <a:ext cx="5666371" cy="4249778"/>
          </a:xfrm>
          <a:prstGeom prst="rect">
            <a:avLst/>
          </a:prstGeom>
        </p:spPr>
      </p:pic>
    </p:spTree>
    <p:extLst>
      <p:ext uri="{BB962C8B-B14F-4D97-AF65-F5344CB8AC3E}">
        <p14:creationId xmlns:p14="http://schemas.microsoft.com/office/powerpoint/2010/main" val="3583314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0FB2AD-E8B8-4DA4-A543-ED9BF1FCE308}"/>
              </a:ext>
            </a:extLst>
          </p:cNvPr>
          <p:cNvSpPr>
            <a:spLocks noGrp="1"/>
          </p:cNvSpPr>
          <p:nvPr>
            <p:ph idx="1"/>
          </p:nvPr>
        </p:nvSpPr>
        <p:spPr>
          <a:xfrm>
            <a:off x="150545" y="893662"/>
            <a:ext cx="6577801" cy="4914900"/>
          </a:xfrm>
        </p:spPr>
        <p:txBody>
          <a:bodyPr/>
          <a:lstStyle/>
          <a:p>
            <a:pPr marL="0" indent="0">
              <a:buNone/>
            </a:pPr>
            <a:r>
              <a:rPr lang="en-US" sz="2200" dirty="0"/>
              <a:t>UTM Core Commonalities with STM:</a:t>
            </a:r>
          </a:p>
          <a:p>
            <a:r>
              <a:rPr lang="en-US" sz="2200" dirty="0"/>
              <a:t>New problems: Rapid growth in diverse assets, quantity of participants, complexity</a:t>
            </a:r>
          </a:p>
          <a:p>
            <a:r>
              <a:rPr lang="en-US" sz="2200" dirty="0"/>
              <a:t>New solution: Decentralized, highly automated, scalable architecture</a:t>
            </a:r>
          </a:p>
          <a:p>
            <a:pPr marL="0" indent="0">
              <a:buNone/>
            </a:pPr>
            <a:endParaRPr lang="en-US" sz="2200" dirty="0"/>
          </a:p>
          <a:p>
            <a:pPr marL="0" indent="0">
              <a:buNone/>
            </a:pPr>
            <a:r>
              <a:rPr lang="en-US" sz="2200" dirty="0"/>
              <a:t>UTM Differences against STM:</a:t>
            </a:r>
          </a:p>
          <a:p>
            <a:r>
              <a:rPr lang="en-US" sz="2200" dirty="0"/>
              <a:t>Difficult to know where everything is in space (SSA)</a:t>
            </a:r>
          </a:p>
          <a:p>
            <a:r>
              <a:rPr lang="en-US" sz="2200" dirty="0"/>
              <a:t>Space is not self-cleaning (debris)</a:t>
            </a:r>
          </a:p>
          <a:p>
            <a:r>
              <a:rPr lang="en-US" sz="2200" dirty="0"/>
              <a:t>Energy scales are vastly different </a:t>
            </a:r>
          </a:p>
          <a:p>
            <a:r>
              <a:rPr lang="en-US" sz="2200" dirty="0"/>
              <a:t>Impacts and interfaces are global</a:t>
            </a:r>
          </a:p>
          <a:p>
            <a:r>
              <a:rPr lang="en-US" sz="2200" dirty="0"/>
              <a:t>Existing players performing some services or using some functions</a:t>
            </a:r>
          </a:p>
          <a:p>
            <a:endParaRPr lang="en-US" sz="2200" dirty="0"/>
          </a:p>
        </p:txBody>
      </p:sp>
      <p:pic>
        <p:nvPicPr>
          <p:cNvPr id="6" name="Picture 2" descr="This image shows applications for small UAV, including agriculture, surveillance, photo, search and rescue, and cargo delivery.">
            <a:extLst>
              <a:ext uri="{FF2B5EF4-FFF2-40B4-BE49-F238E27FC236}">
                <a16:creationId xmlns:a16="http://schemas.microsoft.com/office/drawing/2014/main" id="{E6C4874D-BB5E-40BA-ADC3-280364B231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64" r="25567" b="-1"/>
          <a:stretch/>
        </p:blipFill>
        <p:spPr bwMode="auto">
          <a:xfrm>
            <a:off x="6882601" y="876300"/>
            <a:ext cx="5309399" cy="5720741"/>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2E697C7-2048-3048-A55F-2F759F4912F0}"/>
              </a:ext>
            </a:extLst>
          </p:cNvPr>
          <p:cNvSpPr txBox="1">
            <a:spLocks/>
          </p:cNvSpPr>
          <p:nvPr/>
        </p:nvSpPr>
        <p:spPr>
          <a:xfrm flipH="1">
            <a:off x="-3711" y="-38100"/>
            <a:ext cx="11506198"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kern="0" dirty="0">
                <a:solidFill>
                  <a:srgbClr val="103881"/>
                </a:solidFill>
              </a:rPr>
              <a:t>UAV Traffic Management =&gt; Space Traffic Management!</a:t>
            </a:r>
            <a:endParaRPr lang="en-US" sz="3600" dirty="0">
              <a:solidFill>
                <a:srgbClr val="3531C6"/>
              </a:solidFill>
            </a:endParaRPr>
          </a:p>
        </p:txBody>
      </p:sp>
      <p:sp>
        <p:nvSpPr>
          <p:cNvPr id="5" name="Rectangle 4">
            <a:extLst>
              <a:ext uri="{FF2B5EF4-FFF2-40B4-BE49-F238E27FC236}">
                <a16:creationId xmlns:a16="http://schemas.microsoft.com/office/drawing/2014/main" id="{68C8DFAA-9823-9445-A853-69B623EE3E50}"/>
              </a:ext>
            </a:extLst>
          </p:cNvPr>
          <p:cNvSpPr/>
          <p:nvPr/>
        </p:nvSpPr>
        <p:spPr>
          <a:xfrm>
            <a:off x="3901575" y="6091842"/>
            <a:ext cx="3695627" cy="369332"/>
          </a:xfrm>
          <a:prstGeom prst="rect">
            <a:avLst/>
          </a:prstGeom>
        </p:spPr>
        <p:txBody>
          <a:bodyPr wrap="none">
            <a:spAutoFit/>
          </a:bodyPr>
          <a:lstStyle/>
          <a:p>
            <a:r>
              <a:rPr lang="en-US" dirty="0">
                <a:hlinkClick r:id="rId4"/>
              </a:rPr>
              <a:t>https://utm.arc.nasa.gov/index.shtml</a:t>
            </a:r>
            <a:endParaRPr lang="en-US" dirty="0"/>
          </a:p>
        </p:txBody>
      </p:sp>
    </p:spTree>
    <p:extLst>
      <p:ext uri="{BB962C8B-B14F-4D97-AF65-F5344CB8AC3E}">
        <p14:creationId xmlns:p14="http://schemas.microsoft.com/office/powerpoint/2010/main" val="3444676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C975F-3A30-4389-9D7F-F6BC988959E8}"/>
              </a:ext>
            </a:extLst>
          </p:cNvPr>
          <p:cNvSpPr>
            <a:spLocks noGrp="1"/>
          </p:cNvSpPr>
          <p:nvPr>
            <p:ph type="title"/>
          </p:nvPr>
        </p:nvSpPr>
        <p:spPr>
          <a:xfrm>
            <a:off x="0" y="228600"/>
            <a:ext cx="11379200" cy="609600"/>
          </a:xfrm>
        </p:spPr>
        <p:txBody>
          <a:bodyPr/>
          <a:lstStyle/>
          <a:p>
            <a:r>
              <a:rPr lang="en-US" sz="3200" b="1" i="1" dirty="0"/>
              <a:t>UAV Traffic Management =&gt; Space Traffic Management!</a:t>
            </a:r>
          </a:p>
        </p:txBody>
      </p:sp>
      <p:sp>
        <p:nvSpPr>
          <p:cNvPr id="3" name="Content Placeholder 2">
            <a:extLst>
              <a:ext uri="{FF2B5EF4-FFF2-40B4-BE49-F238E27FC236}">
                <a16:creationId xmlns:a16="http://schemas.microsoft.com/office/drawing/2014/main" id="{4FC3FD5E-1129-43AD-94E6-4EEC1254C83C}"/>
              </a:ext>
            </a:extLst>
          </p:cNvPr>
          <p:cNvSpPr>
            <a:spLocks noGrp="1"/>
          </p:cNvSpPr>
          <p:nvPr>
            <p:ph idx="1"/>
          </p:nvPr>
        </p:nvSpPr>
        <p:spPr>
          <a:xfrm>
            <a:off x="381000" y="853440"/>
            <a:ext cx="11125200" cy="1737360"/>
          </a:xfrm>
        </p:spPr>
        <p:txBody>
          <a:bodyPr/>
          <a:lstStyle/>
          <a:p>
            <a:pPr marL="0" indent="0" algn="ctr">
              <a:buNone/>
            </a:pPr>
            <a:endParaRPr lang="en-US" sz="2400" i="1" dirty="0"/>
          </a:p>
          <a:p>
            <a:r>
              <a:rPr lang="en-US" sz="2400" dirty="0"/>
              <a:t>Open architecture to empower industry &amp; facilitate commercialization </a:t>
            </a:r>
          </a:p>
          <a:p>
            <a:r>
              <a:rPr lang="en-US" sz="2400" b="1" dirty="0"/>
              <a:t>(1) Standardized roles, (2) machine-to-machine APIs, (3) data models</a:t>
            </a:r>
          </a:p>
          <a:p>
            <a:r>
              <a:rPr lang="en-US" sz="2400" dirty="0"/>
              <a:t>Decentralized, highly scalable, secure data sharing</a:t>
            </a:r>
          </a:p>
          <a:p>
            <a:r>
              <a:rPr lang="en-US" sz="2400" dirty="0"/>
              <a:t>Enables safe operations, cooperative </a:t>
            </a:r>
            <a:br>
              <a:rPr lang="en-US" sz="2400" dirty="0"/>
            </a:br>
            <a:r>
              <a:rPr lang="en-US" sz="2400" dirty="0"/>
              <a:t>management with </a:t>
            </a:r>
            <a:r>
              <a:rPr lang="en-US" sz="2400" b="1" dirty="0"/>
              <a:t>diverse</a:t>
            </a:r>
            <a:r>
              <a:rPr lang="en-US" sz="2400" dirty="0"/>
              <a:t> participants</a:t>
            </a:r>
            <a:br>
              <a:rPr lang="en-US" sz="2400" dirty="0"/>
            </a:br>
            <a:r>
              <a:rPr lang="en-US" sz="2400" dirty="0"/>
              <a:t>(large, small, commercial, gov’t)</a:t>
            </a:r>
          </a:p>
          <a:p>
            <a:r>
              <a:rPr lang="en-US" sz="2400" b="1" dirty="0"/>
              <a:t>Low barrier to entry </a:t>
            </a:r>
            <a:r>
              <a:rPr lang="en-US" sz="2400" dirty="0"/>
              <a:t>for new </a:t>
            </a:r>
            <a:br>
              <a:rPr lang="en-US" sz="2400" dirty="0"/>
            </a:br>
            <a:r>
              <a:rPr lang="en-US" sz="2400" dirty="0"/>
              <a:t>participants (after reliable </a:t>
            </a:r>
            <a:br>
              <a:rPr lang="en-US" sz="2400" dirty="0"/>
            </a:br>
            <a:r>
              <a:rPr lang="en-US" sz="2400" dirty="0"/>
              <a:t>authentication) + be discoverable </a:t>
            </a:r>
            <a:br>
              <a:rPr lang="en-US" sz="2400" dirty="0"/>
            </a:br>
            <a:r>
              <a:rPr lang="en-US" sz="2400" dirty="0"/>
              <a:t>as a new participant by a centralized </a:t>
            </a:r>
            <a:br>
              <a:rPr lang="en-US" sz="2400" dirty="0"/>
            </a:br>
            <a:r>
              <a:rPr lang="en-US" sz="2400" dirty="0"/>
              <a:t>registry of participating entities</a:t>
            </a:r>
          </a:p>
          <a:p>
            <a:r>
              <a:rPr lang="en-US" sz="2400" dirty="0"/>
              <a:t>Management role defined, new roles</a:t>
            </a:r>
            <a:br>
              <a:rPr lang="en-US" sz="2400" dirty="0"/>
            </a:br>
            <a:r>
              <a:rPr lang="en-US" sz="2400" dirty="0"/>
              <a:t>can be added if needed </a:t>
            </a:r>
          </a:p>
        </p:txBody>
      </p:sp>
      <p:pic>
        <p:nvPicPr>
          <p:cNvPr id="11" name="Picture 10">
            <a:extLst>
              <a:ext uri="{FF2B5EF4-FFF2-40B4-BE49-F238E27FC236}">
                <a16:creationId xmlns:a16="http://schemas.microsoft.com/office/drawing/2014/main" id="{9DCCA193-0835-D640-B20A-062B789DBFF9}"/>
              </a:ext>
            </a:extLst>
          </p:cNvPr>
          <p:cNvPicPr/>
          <p:nvPr/>
        </p:nvPicPr>
        <p:blipFill>
          <a:blip r:embed="rId3">
            <a:extLst>
              <a:ext uri="{28A0092B-C50C-407E-A947-70E740481C1C}">
                <a14:useLocalDpi xmlns:a14="http://schemas.microsoft.com/office/drawing/2010/main" val="0"/>
              </a:ext>
            </a:extLst>
          </a:blip>
          <a:stretch>
            <a:fillRect/>
          </a:stretch>
        </p:blipFill>
        <p:spPr>
          <a:xfrm>
            <a:off x="6096000" y="2606040"/>
            <a:ext cx="6096000" cy="3870959"/>
          </a:xfrm>
          <a:prstGeom prst="rect">
            <a:avLst/>
          </a:prstGeom>
          <a:ln>
            <a:solidFill>
              <a:srgbClr val="0D1BC6"/>
            </a:solidFill>
          </a:ln>
        </p:spPr>
      </p:pic>
    </p:spTree>
    <p:extLst>
      <p:ext uri="{BB962C8B-B14F-4D97-AF65-F5344CB8AC3E}">
        <p14:creationId xmlns:p14="http://schemas.microsoft.com/office/powerpoint/2010/main" val="2464977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11B0A-79C6-4AFA-B5BC-0AAC33DF834F}"/>
              </a:ext>
            </a:extLst>
          </p:cNvPr>
          <p:cNvSpPr>
            <a:spLocks noGrp="1"/>
          </p:cNvSpPr>
          <p:nvPr>
            <p:ph type="title"/>
          </p:nvPr>
        </p:nvSpPr>
        <p:spPr/>
        <p:txBody>
          <a:bodyPr/>
          <a:lstStyle/>
          <a:p>
            <a:r>
              <a:rPr lang="en-US" sz="3600" b="1" dirty="0"/>
              <a:t>Roles and Responsibilities</a:t>
            </a:r>
            <a:endParaRPr lang="en-US" sz="3600" dirty="0"/>
          </a:p>
        </p:txBody>
      </p:sp>
      <p:sp>
        <p:nvSpPr>
          <p:cNvPr id="3" name="Content Placeholder 2">
            <a:extLst>
              <a:ext uri="{FF2B5EF4-FFF2-40B4-BE49-F238E27FC236}">
                <a16:creationId xmlns:a16="http://schemas.microsoft.com/office/drawing/2014/main" id="{A0268029-9160-4C40-B58B-2952A55D32E2}"/>
              </a:ext>
            </a:extLst>
          </p:cNvPr>
          <p:cNvSpPr>
            <a:spLocks noGrp="1"/>
          </p:cNvSpPr>
          <p:nvPr>
            <p:ph idx="1"/>
          </p:nvPr>
        </p:nvSpPr>
        <p:spPr>
          <a:xfrm>
            <a:off x="304800" y="990600"/>
            <a:ext cx="11379200" cy="4381500"/>
          </a:xfrm>
        </p:spPr>
        <p:txBody>
          <a:bodyPr/>
          <a:lstStyle/>
          <a:p>
            <a:pPr>
              <a:spcBef>
                <a:spcPts val="0"/>
              </a:spcBef>
              <a:spcAft>
                <a:spcPts val="1200"/>
              </a:spcAft>
            </a:pPr>
            <a:r>
              <a:rPr lang="en-US" sz="2800" b="1" dirty="0"/>
              <a:t>Owner/Operator (O/O) </a:t>
            </a:r>
            <a:r>
              <a:rPr lang="en-US" sz="2800" dirty="0"/>
              <a:t>- owns and flies the spacecraft of interest</a:t>
            </a:r>
          </a:p>
          <a:p>
            <a:pPr>
              <a:spcBef>
                <a:spcPts val="0"/>
              </a:spcBef>
              <a:spcAft>
                <a:spcPts val="1200"/>
              </a:spcAft>
            </a:pPr>
            <a:r>
              <a:rPr lang="en-US" sz="2800" b="1" dirty="0"/>
              <a:t>STM Service Supplier (S3) </a:t>
            </a:r>
            <a:r>
              <a:rPr lang="en-US" sz="2800" dirty="0"/>
              <a:t>- serves as the primary interface between O/</a:t>
            </a:r>
            <a:r>
              <a:rPr lang="en-US" sz="2800" dirty="0" err="1"/>
              <a:t>Os</a:t>
            </a:r>
            <a:r>
              <a:rPr lang="en-US" sz="2800" dirty="0"/>
              <a:t> and the greater STM community; procures STM services for the O/</a:t>
            </a:r>
            <a:r>
              <a:rPr lang="en-US" sz="2800" dirty="0" err="1"/>
              <a:t>Os</a:t>
            </a:r>
            <a:endParaRPr lang="en-US" sz="2800" dirty="0"/>
          </a:p>
          <a:p>
            <a:pPr>
              <a:spcBef>
                <a:spcPts val="0"/>
              </a:spcBef>
              <a:spcAft>
                <a:spcPts val="1200"/>
              </a:spcAft>
            </a:pPr>
            <a:r>
              <a:rPr lang="en-US" sz="2800" b="1" dirty="0"/>
              <a:t>Space Situational Awareness Supplier (SSA) </a:t>
            </a:r>
            <a:r>
              <a:rPr lang="en-US" sz="2800" dirty="0"/>
              <a:t>– radar/telescope observations; maintains a catalog of RSOs (e.g. </a:t>
            </a:r>
            <a:r>
              <a:rPr lang="en-US" sz="2800" dirty="0" err="1"/>
              <a:t>JSpOC</a:t>
            </a:r>
            <a:r>
              <a:rPr lang="en-US" sz="2800" dirty="0"/>
              <a:t>, </a:t>
            </a:r>
            <a:r>
              <a:rPr lang="en-US" sz="2800" dirty="0" err="1"/>
              <a:t>LeoLabs</a:t>
            </a:r>
            <a:r>
              <a:rPr lang="en-US" sz="2800" dirty="0"/>
              <a:t>)</a:t>
            </a:r>
          </a:p>
          <a:p>
            <a:pPr>
              <a:spcBef>
                <a:spcPts val="0"/>
              </a:spcBef>
              <a:spcAft>
                <a:spcPts val="1200"/>
              </a:spcAft>
            </a:pPr>
            <a:r>
              <a:rPr lang="en-US" sz="2800" b="1" dirty="0"/>
              <a:t>Conjunction Assessment Supplier (CAS)</a:t>
            </a:r>
            <a:r>
              <a:rPr lang="en-US" sz="2800" dirty="0"/>
              <a:t> – responsible for screening RSO orbits to detect conjunctions; verifies that COLA maneuvers do not result in additional high risk conjunctions.</a:t>
            </a:r>
          </a:p>
          <a:p>
            <a:pPr>
              <a:spcBef>
                <a:spcPts val="0"/>
              </a:spcBef>
              <a:spcAft>
                <a:spcPts val="1200"/>
              </a:spcAft>
            </a:pPr>
            <a:r>
              <a:rPr lang="en-US" sz="2800" b="1" dirty="0"/>
              <a:t>Supplemental Data Supplier (SDS) </a:t>
            </a:r>
            <a:r>
              <a:rPr lang="en-US" sz="2800" dirty="0"/>
              <a:t>– additional data sources (e.g. space weather, atmosphere modeling)</a:t>
            </a:r>
          </a:p>
        </p:txBody>
      </p:sp>
    </p:spTree>
    <p:extLst>
      <p:ext uri="{BB962C8B-B14F-4D97-AF65-F5344CB8AC3E}">
        <p14:creationId xmlns:p14="http://schemas.microsoft.com/office/powerpoint/2010/main" val="360134377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1755</Words>
  <Application>Microsoft Macintosh PowerPoint</Application>
  <PresentationFormat>Widescreen</PresentationFormat>
  <Paragraphs>222</Paragraphs>
  <Slides>23</Slides>
  <Notes>20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Symbol</vt:lpstr>
      <vt:lpstr>Times New Roman</vt:lpstr>
      <vt:lpstr>Blank Presentation</vt:lpstr>
      <vt:lpstr>Prototyping Operational Autonomy for Space Traffic Management</vt:lpstr>
      <vt:lpstr>Outline</vt:lpstr>
      <vt:lpstr>Space Traffic Management (STM)</vt:lpstr>
      <vt:lpstr>Rapid growth in LEO complexity</vt:lpstr>
      <vt:lpstr>Current SSA State of Art =&gt; STM?</vt:lpstr>
      <vt:lpstr>PowerPoint Presentation</vt:lpstr>
      <vt:lpstr>PowerPoint Presentation</vt:lpstr>
      <vt:lpstr>UAV Traffic Management =&gt; Space Traffic Management!</vt:lpstr>
      <vt:lpstr>Roles and Responsibilities</vt:lpstr>
      <vt:lpstr>Notional Core STM Architecture</vt:lpstr>
      <vt:lpstr>STM Prototype</vt:lpstr>
      <vt:lpstr>STM Prototype</vt:lpstr>
      <vt:lpstr>Conjunction Assessment &amp; Collision Avoidance</vt:lpstr>
      <vt:lpstr>Ames STM Research Environment</vt:lpstr>
      <vt:lpstr>Demo</vt:lpstr>
      <vt:lpstr>Multi-Spacecraft Maneuver Advisor</vt:lpstr>
      <vt:lpstr>Collision Avoidance Maneuver Results</vt:lpstr>
      <vt:lpstr>Summary</vt:lpstr>
      <vt:lpstr>Questions or Feedback?</vt:lpstr>
      <vt:lpstr>Current U.S. Space Regulatory Environment</vt:lpstr>
      <vt:lpstr>Potential Collaborations</vt:lpstr>
      <vt:lpstr>Strawman Technical Capability Levels (TCLs)</vt:lpstr>
      <vt:lpstr>Visualizing The Problem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2018-07-23T21:38:17Z</dcterms:created>
  <dcterms:modified xsi:type="dcterms:W3CDTF">2019-11-09T06:16:53Z</dcterms:modified>
</cp:coreProperties>
</file>